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48" r:id="rId11"/>
    <p:sldMasterId id="2147483760" r:id="rId12"/>
    <p:sldMasterId id="2147483772" r:id="rId13"/>
    <p:sldMasterId id="2147483784" r:id="rId14"/>
    <p:sldMasterId id="2147483797" r:id="rId15"/>
    <p:sldMasterId id="2147483809" r:id="rId16"/>
    <p:sldMasterId id="2147483821" r:id="rId17"/>
  </p:sldMasterIdLst>
  <p:notesMasterIdLst>
    <p:notesMasterId r:id="rId40"/>
  </p:notesMasterIdLst>
  <p:handoutMasterIdLst>
    <p:handoutMasterId r:id="rId41"/>
  </p:handoutMasterIdLst>
  <p:sldIdLst>
    <p:sldId id="446" r:id="rId18"/>
    <p:sldId id="495" r:id="rId19"/>
    <p:sldId id="478" r:id="rId20"/>
    <p:sldId id="480" r:id="rId21"/>
    <p:sldId id="501" r:id="rId22"/>
    <p:sldId id="502" r:id="rId23"/>
    <p:sldId id="505" r:id="rId24"/>
    <p:sldId id="477" r:id="rId25"/>
    <p:sldId id="483" r:id="rId26"/>
    <p:sldId id="507" r:id="rId27"/>
    <p:sldId id="508" r:id="rId28"/>
    <p:sldId id="488" r:id="rId29"/>
    <p:sldId id="489" r:id="rId30"/>
    <p:sldId id="486" r:id="rId31"/>
    <p:sldId id="500" r:id="rId32"/>
    <p:sldId id="473" r:id="rId33"/>
    <p:sldId id="466" r:id="rId34"/>
    <p:sldId id="509" r:id="rId35"/>
    <p:sldId id="474" r:id="rId36"/>
    <p:sldId id="496" r:id="rId37"/>
    <p:sldId id="506" r:id="rId38"/>
    <p:sldId id="493" r:id="rId39"/>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78548" autoAdjust="0"/>
  </p:normalViewPr>
  <p:slideViewPr>
    <p:cSldViewPr snapToGrid="0" snapToObjects="1">
      <p:cViewPr varScale="1">
        <p:scale>
          <a:sx n="73" d="100"/>
          <a:sy n="73" d="100"/>
        </p:scale>
        <p:origin x="1200"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smtClean="0">
              <a:latin typeface="Calibri" panose="020F0502020204030204" pitchFamily="34" charset="0"/>
              <a:cs typeface="Calibri" panose="020F0502020204030204" pitchFamily="34" charset="0"/>
            </a:rPr>
            <a:t>Step 1: Data Review</a:t>
          </a:r>
          <a:endParaRPr lang="en-US" sz="3000" dirty="0">
            <a:latin typeface="Calibri" panose="020F0502020204030204" pitchFamily="34" charset="0"/>
            <a:cs typeface="Calibri" panose="020F0502020204030204" pitchFamily="34" charset="0"/>
          </a:endParaRP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smtClean="0">
              <a:latin typeface="Calibri" panose="020F0502020204030204" pitchFamily="34" charset="0"/>
              <a:cs typeface="Calibri" panose="020F0502020204030204" pitchFamily="34" charset="0"/>
            </a:rPr>
            <a:t>Step 2: Strategic Plan Review</a:t>
          </a:r>
          <a:endParaRPr lang="en-US" sz="3000" dirty="0">
            <a:latin typeface="Calibri" panose="020F0502020204030204" pitchFamily="34" charset="0"/>
            <a:cs typeface="Calibri" panose="020F0502020204030204" pitchFamily="34" charset="0"/>
          </a:endParaRP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smtClean="0">
              <a:latin typeface="Calibri" panose="020F0502020204030204" pitchFamily="34" charset="0"/>
              <a:cs typeface="Calibri" panose="020F0502020204030204" pitchFamily="34" charset="0"/>
            </a:rPr>
            <a:t>Step 3: Budget Parameters</a:t>
          </a:r>
          <a:endParaRPr lang="en-US" sz="3000" dirty="0">
            <a:latin typeface="Calibri" panose="020F0502020204030204" pitchFamily="34" charset="0"/>
            <a:cs typeface="Calibri" panose="020F0502020204030204" pitchFamily="34" charset="0"/>
          </a:endParaRP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smtClean="0">
              <a:latin typeface="Calibri" panose="020F0502020204030204" pitchFamily="34" charset="0"/>
              <a:cs typeface="Calibri" panose="020F0502020204030204" pitchFamily="34" charset="0"/>
            </a:rPr>
            <a:t>Step 4: Budget Choices</a:t>
          </a:r>
          <a:endParaRPr lang="en-US" sz="3000" dirty="0">
            <a:latin typeface="Calibri" panose="020F0502020204030204" pitchFamily="34" charset="0"/>
            <a:cs typeface="Calibri" panose="020F0502020204030204" pitchFamily="34" charset="0"/>
          </a:endParaRP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t>
        <a:bodyPr/>
        <a:lstStyle/>
        <a:p>
          <a:endParaRPr lang="en-US"/>
        </a:p>
      </dgm:t>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t>
        <a:bodyPr/>
        <a:lstStyle/>
        <a:p>
          <a:endParaRPr lang="en-US"/>
        </a:p>
      </dgm:t>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1: Data Review</a:t>
          </a:r>
          <a:endParaRPr lang="en-US" sz="3000" kern="1200" dirty="0">
            <a:latin typeface="Calibri" panose="020F0502020204030204" pitchFamily="34" charset="0"/>
            <a:cs typeface="Calibri" panose="020F0502020204030204" pitchFamily="34" charset="0"/>
          </a:endParaRP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2: Strategic Plan Review</a:t>
          </a:r>
          <a:endParaRPr lang="en-US" sz="3000" kern="1200" dirty="0">
            <a:latin typeface="Calibri" panose="020F0502020204030204" pitchFamily="34" charset="0"/>
            <a:cs typeface="Calibri" panose="020F0502020204030204" pitchFamily="34" charset="0"/>
          </a:endParaRP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3: Budget Parameters</a:t>
          </a:r>
          <a:endParaRPr lang="en-US" sz="3000" kern="1200" dirty="0">
            <a:latin typeface="Calibri" panose="020F0502020204030204" pitchFamily="34" charset="0"/>
            <a:cs typeface="Calibri" panose="020F0502020204030204" pitchFamily="34" charset="0"/>
          </a:endParaRP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4: Budget Choices</a:t>
          </a:r>
          <a:endParaRPr lang="en-US" sz="3000" kern="1200" dirty="0">
            <a:latin typeface="Calibri" panose="020F0502020204030204" pitchFamily="34" charset="0"/>
            <a:cs typeface="Calibri" panose="020F0502020204030204" pitchFamily="34" charset="0"/>
          </a:endParaRP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67549" cy="470073"/>
          </a:xfrm>
          <a:prstGeom prst="rect">
            <a:avLst/>
          </a:prstGeom>
        </p:spPr>
        <p:txBody>
          <a:bodyPr vert="horz" lIns="93130" tIns="46564" rIns="93130" bIns="46564" rtlCol="0"/>
          <a:lstStyle>
            <a:lvl1pPr algn="l">
              <a:defRPr sz="1200"/>
            </a:lvl1pPr>
          </a:lstStyle>
          <a:p>
            <a:endParaRPr lang="en-US" dirty="0"/>
          </a:p>
        </p:txBody>
      </p:sp>
      <p:sp>
        <p:nvSpPr>
          <p:cNvPr id="3" name="Date Placeholder 2"/>
          <p:cNvSpPr>
            <a:spLocks noGrp="1"/>
          </p:cNvSpPr>
          <p:nvPr>
            <p:ph type="dt" sz="quarter" idx="1"/>
          </p:nvPr>
        </p:nvSpPr>
        <p:spPr>
          <a:xfrm>
            <a:off x="4007901" y="4"/>
            <a:ext cx="3067548" cy="470073"/>
          </a:xfrm>
          <a:prstGeom prst="rect">
            <a:avLst/>
          </a:prstGeom>
        </p:spPr>
        <p:txBody>
          <a:bodyPr vert="horz" lIns="93130" tIns="46564" rIns="93130" bIns="46564" rtlCol="0"/>
          <a:lstStyle>
            <a:lvl1pPr algn="r">
              <a:defRPr sz="1200"/>
            </a:lvl1pPr>
          </a:lstStyle>
          <a:p>
            <a:fld id="{059F52E2-F1DE-46D3-BACC-78119557B962}" type="datetimeFigureOut">
              <a:rPr lang="en-US" smtClean="0"/>
              <a:t>3/17/2021</a:t>
            </a:fld>
            <a:endParaRPr lang="en-US" dirty="0"/>
          </a:p>
        </p:txBody>
      </p:sp>
      <p:sp>
        <p:nvSpPr>
          <p:cNvPr id="4" name="Footer Placeholder 3"/>
          <p:cNvSpPr>
            <a:spLocks noGrp="1"/>
          </p:cNvSpPr>
          <p:nvPr>
            <p:ph type="ftr" sz="quarter" idx="2"/>
          </p:nvPr>
        </p:nvSpPr>
        <p:spPr>
          <a:xfrm>
            <a:off x="6" y="8893006"/>
            <a:ext cx="3067549" cy="470073"/>
          </a:xfrm>
          <a:prstGeom prst="rect">
            <a:avLst/>
          </a:prstGeom>
        </p:spPr>
        <p:txBody>
          <a:bodyPr vert="horz" lIns="93130" tIns="46564" rIns="93130" bIns="465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7901" y="8893006"/>
            <a:ext cx="3067548" cy="470073"/>
          </a:xfrm>
          <a:prstGeom prst="rect">
            <a:avLst/>
          </a:prstGeom>
        </p:spPr>
        <p:txBody>
          <a:bodyPr vert="horz" lIns="93130" tIns="46564" rIns="93130" bIns="46564"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66733" cy="469779"/>
          </a:xfrm>
          <a:prstGeom prst="rect">
            <a:avLst/>
          </a:prstGeom>
        </p:spPr>
        <p:txBody>
          <a:bodyPr vert="horz" lIns="94154" tIns="47077" rIns="94154" bIns="47077" rtlCol="0"/>
          <a:lstStyle>
            <a:lvl1pPr algn="l">
              <a:defRPr sz="1200"/>
            </a:lvl1pPr>
          </a:lstStyle>
          <a:p>
            <a:endParaRPr lang="en-US" dirty="0"/>
          </a:p>
        </p:txBody>
      </p:sp>
      <p:sp>
        <p:nvSpPr>
          <p:cNvPr id="3" name="Date Placeholder 2"/>
          <p:cNvSpPr>
            <a:spLocks noGrp="1"/>
          </p:cNvSpPr>
          <p:nvPr>
            <p:ph type="dt" idx="1"/>
          </p:nvPr>
        </p:nvSpPr>
        <p:spPr>
          <a:xfrm>
            <a:off x="4008706" y="1"/>
            <a:ext cx="3066733" cy="469779"/>
          </a:xfrm>
          <a:prstGeom prst="rect">
            <a:avLst/>
          </a:prstGeom>
        </p:spPr>
        <p:txBody>
          <a:bodyPr vert="horz" lIns="94154" tIns="47077" rIns="94154" bIns="47077" rtlCol="0"/>
          <a:lstStyle>
            <a:lvl1pPr algn="r">
              <a:defRPr sz="1200"/>
            </a:lvl1pPr>
          </a:lstStyle>
          <a:p>
            <a:fld id="{7B299F97-F58F-4790-8A4D-46307B570D7F}" type="datetimeFigureOut">
              <a:rPr lang="en-US" smtClean="0"/>
              <a:t>3/17/2021</a:t>
            </a:fld>
            <a:endParaRPr lang="en-US" dirty="0"/>
          </a:p>
        </p:txBody>
      </p:sp>
      <p:sp>
        <p:nvSpPr>
          <p:cNvPr id="4" name="Slide Image Placeholder 3"/>
          <p:cNvSpPr>
            <a:spLocks noGrp="1" noRot="1" noChangeAspect="1"/>
          </p:cNvSpPr>
          <p:nvPr>
            <p:ph type="sldImg" idx="2"/>
          </p:nvPr>
        </p:nvSpPr>
        <p:spPr>
          <a:xfrm>
            <a:off x="1431925" y="1171575"/>
            <a:ext cx="4213225" cy="3159125"/>
          </a:xfrm>
          <a:prstGeom prst="rect">
            <a:avLst/>
          </a:prstGeom>
          <a:noFill/>
          <a:ln w="12700">
            <a:solidFill>
              <a:prstClr val="black"/>
            </a:solidFill>
          </a:ln>
        </p:spPr>
        <p:txBody>
          <a:bodyPr vert="horz" lIns="94154" tIns="47077" rIns="94154" bIns="47077" rtlCol="0" anchor="ctr"/>
          <a:lstStyle/>
          <a:p>
            <a:endParaRPr lang="en-US" dirty="0"/>
          </a:p>
        </p:txBody>
      </p:sp>
      <p:sp>
        <p:nvSpPr>
          <p:cNvPr id="5" name="Notes Placeholder 4"/>
          <p:cNvSpPr>
            <a:spLocks noGrp="1"/>
          </p:cNvSpPr>
          <p:nvPr>
            <p:ph type="body" sz="quarter" idx="3"/>
          </p:nvPr>
        </p:nvSpPr>
        <p:spPr>
          <a:xfrm>
            <a:off x="707709" y="4505979"/>
            <a:ext cx="5661660" cy="3686711"/>
          </a:xfrm>
          <a:prstGeom prst="rect">
            <a:avLst/>
          </a:prstGeom>
        </p:spPr>
        <p:txBody>
          <a:bodyPr vert="horz" lIns="94154" tIns="47077" rIns="94154" bIns="470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93301"/>
            <a:ext cx="3066733" cy="469778"/>
          </a:xfrm>
          <a:prstGeom prst="rect">
            <a:avLst/>
          </a:prstGeom>
        </p:spPr>
        <p:txBody>
          <a:bodyPr vert="horz" lIns="94154" tIns="47077" rIns="94154" bIns="470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301"/>
            <a:ext cx="3066733" cy="469778"/>
          </a:xfrm>
          <a:prstGeom prst="rect">
            <a:avLst/>
          </a:prstGeom>
        </p:spPr>
        <p:txBody>
          <a:bodyPr vert="horz" lIns="94154" tIns="47077" rIns="94154" bIns="47077"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6">
              <a:defRPr/>
            </a:pPr>
            <a:r>
              <a:rPr lang="en-US" dirty="0"/>
              <a:t>Good </a:t>
            </a:r>
            <a:r>
              <a:rPr lang="en-US" dirty="0" smtClean="0"/>
              <a:t>Evening! </a:t>
            </a:r>
            <a:r>
              <a:rPr lang="en-US" dirty="0"/>
              <a:t>Today we begin the process of planning our school’s budget for </a:t>
            </a:r>
            <a:r>
              <a:rPr lang="en-US" dirty="0" smtClean="0"/>
              <a:t>FY22. </a:t>
            </a:r>
            <a:r>
              <a:rPr lang="en-US" dirty="0"/>
              <a:t>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FY22,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smtClean="0"/>
              <a:t> </a:t>
            </a:r>
          </a:p>
          <a:p>
            <a:pPr lvl="0" eaLnBrk="0" hangingPunct="0"/>
            <a:r>
              <a:rPr lang="en-US" dirty="0" smtClean="0"/>
              <a:t>Grade Level –</a:t>
            </a:r>
          </a:p>
          <a:p>
            <a:pPr lvl="1" eaLnBrk="0" hangingPunct="0"/>
            <a:r>
              <a:rPr lang="en-US" dirty="0" smtClean="0"/>
              <a:t>K-12</a:t>
            </a:r>
          </a:p>
          <a:p>
            <a:pPr lvl="0" eaLnBrk="0" hangingPunct="0"/>
            <a:r>
              <a:rPr lang="en-US" dirty="0" smtClean="0"/>
              <a:t>Poverty – Weighted for all Direct Certification enrolled students.</a:t>
            </a:r>
          </a:p>
          <a:p>
            <a:pPr lvl="0" eaLnBrk="0" hangingPunct="0"/>
            <a:r>
              <a:rPr lang="en-US" dirty="0" smtClean="0"/>
              <a:t>Beginning Performance – Weighted Middle School and High School students entering with beginner’s performance on milestones.</a:t>
            </a:r>
          </a:p>
          <a:p>
            <a:pPr lvl="0" eaLnBrk="0" hangingPunct="0"/>
            <a:r>
              <a:rPr lang="en-US" dirty="0" smtClean="0"/>
              <a:t>ESOL – Weighted for all ESOL designated students in order to supplement due to ESOL staff being locked.</a:t>
            </a:r>
          </a:p>
          <a:p>
            <a:pPr lvl="0" eaLnBrk="0" hangingPunct="0"/>
            <a:r>
              <a:rPr lang="en-US" dirty="0" smtClean="0"/>
              <a:t>Special Education - Weighted for all Special Education students.</a:t>
            </a:r>
          </a:p>
          <a:p>
            <a:pPr lvl="0" eaLnBrk="0" hangingPunct="0"/>
            <a:r>
              <a:rPr lang="en-US" dirty="0" smtClean="0"/>
              <a:t>Gifted – Weighted and measured by number of students in the Gifted Program</a:t>
            </a:r>
          </a:p>
          <a:p>
            <a:pPr lvl="0" eaLnBrk="0" hangingPunct="0"/>
            <a:r>
              <a:rPr lang="en-US" dirty="0" smtClean="0"/>
              <a:t>Small School Supplement – Weighted for low enrollment schools</a:t>
            </a:r>
          </a:p>
          <a:p>
            <a:pPr lvl="1" eaLnBrk="0" hangingPunct="0"/>
            <a:r>
              <a:rPr lang="en-US" dirty="0" smtClean="0"/>
              <a:t>ES – 500</a:t>
            </a:r>
          </a:p>
          <a:p>
            <a:pPr lvl="1" eaLnBrk="0" hangingPunct="0"/>
            <a:r>
              <a:rPr lang="en-US" dirty="0" smtClean="0"/>
              <a:t>MS – 600</a:t>
            </a:r>
          </a:p>
          <a:p>
            <a:pPr lvl="1" eaLnBrk="0" hangingPunct="0"/>
            <a:r>
              <a:rPr lang="en-US" dirty="0" smtClean="0"/>
              <a:t>HS – 700</a:t>
            </a:r>
          </a:p>
          <a:p>
            <a:r>
              <a:rPr lang="en-US" dirty="0" smtClean="0"/>
              <a:t> </a:t>
            </a:r>
          </a:p>
          <a:p>
            <a:r>
              <a:rPr lang="en-US" dirty="0" smtClean="0"/>
              <a:t>As you can see, our projected enrollment for FY22 is _______, we increased/decreased by __________ from last year.</a:t>
            </a:r>
          </a:p>
          <a:p>
            <a:endParaRPr lang="en-US" dirty="0" smtClean="0"/>
          </a:p>
          <a:p>
            <a:r>
              <a:rPr lang="en-US" dirty="0" smtClean="0"/>
              <a:t>We received the following weights for our student characteristics: </a:t>
            </a:r>
            <a:r>
              <a:rPr lang="en-US" b="1" i="1" dirty="0" smtClean="0"/>
              <a:t>(Below is just for the script, principals need to insert their school’s characteristics)</a:t>
            </a:r>
            <a:endParaRPr lang="en-US" sz="1400" dirty="0"/>
          </a:p>
          <a:p>
            <a:r>
              <a:rPr lang="en-US" dirty="0" smtClean="0"/>
              <a:t> </a:t>
            </a:r>
            <a:endParaRPr lang="en-US" sz="1400" dirty="0"/>
          </a:p>
          <a:p>
            <a:r>
              <a:rPr lang="en-US" dirty="0" smtClean="0"/>
              <a:t>Grade Level</a:t>
            </a:r>
            <a:endParaRPr lang="en-US" sz="1400" dirty="0"/>
          </a:p>
          <a:p>
            <a:r>
              <a:rPr lang="en-US" dirty="0" smtClean="0"/>
              <a:t>Poverty</a:t>
            </a:r>
            <a:endParaRPr lang="en-US" sz="1400" dirty="0"/>
          </a:p>
          <a:p>
            <a:r>
              <a:rPr lang="en-US" dirty="0" smtClean="0"/>
              <a:t>Special Education</a:t>
            </a:r>
            <a:endParaRPr lang="en-US" sz="1400" dirty="0"/>
          </a:p>
          <a:p>
            <a:r>
              <a:rPr lang="en-US" dirty="0" smtClean="0"/>
              <a:t>Gifted</a:t>
            </a:r>
            <a:endParaRPr lang="en-US" sz="1400" dirty="0"/>
          </a:p>
          <a:p>
            <a:r>
              <a:rPr lang="en-US" dirty="0" smtClean="0"/>
              <a:t>Gifted Supplement</a:t>
            </a:r>
            <a:endParaRPr lang="en-US" sz="1400" dirty="0"/>
          </a:p>
          <a:p>
            <a:r>
              <a:rPr lang="en-US" dirty="0" smtClean="0"/>
              <a:t>ELL</a:t>
            </a:r>
            <a:endParaRPr lang="en-US" sz="1400" dirty="0"/>
          </a:p>
          <a:p>
            <a:r>
              <a:rPr lang="en-US" dirty="0" smtClean="0"/>
              <a:t>Small School Supplement</a:t>
            </a:r>
            <a:endParaRPr lang="en-US" sz="1400"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126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smtClean="0"/>
              <a:t>Additionally, we received money for signature programming, turnaround</a:t>
            </a:r>
            <a:r>
              <a:rPr lang="en-US" baseline="0" dirty="0" smtClean="0"/>
              <a:t>, Title I and FTE Allotments.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113571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total amount will not change, allocation per function may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6">
              <a:defRPr/>
            </a:pPr>
            <a:r>
              <a:rPr lang="en-US" dirty="0" smtClean="0"/>
              <a:t>In</a:t>
            </a:r>
            <a:r>
              <a:rPr lang="en-US" baseline="0" dirty="0" smtClean="0"/>
              <a:t> February, we will meet again to discuss</a:t>
            </a:r>
            <a:r>
              <a:rPr lang="en-US" dirty="0" smtClean="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a:t>
            </a:r>
            <a:r>
              <a:rPr lang="en-US" dirty="0" smtClean="0"/>
              <a:t>24</a:t>
            </a:r>
            <a:r>
              <a:rPr lang="en-US" baseline="30000" dirty="0" smtClean="0"/>
              <a:t>th</a:t>
            </a:r>
            <a:r>
              <a:rPr lang="en-US" dirty="0" smtClean="0"/>
              <a:t> </a:t>
            </a:r>
            <a:r>
              <a:rPr lang="en-US" dirty="0"/>
              <a:t>-March </a:t>
            </a:r>
            <a:r>
              <a:rPr lang="en-US" dirty="0" smtClean="0"/>
              <a:t>2</a:t>
            </a:r>
            <a:r>
              <a:rPr lang="en-US" baseline="30000" dirty="0" smtClean="0"/>
              <a:t>nd</a:t>
            </a:r>
            <a:r>
              <a:rPr lang="en-US" dirty="0" smtClean="0"/>
              <a:t> </a:t>
            </a:r>
            <a:r>
              <a:rPr lang="en-US" dirty="0"/>
              <a:t>,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dirty="0"/>
          </a:p>
        </p:txBody>
      </p:sp>
    </p:spTree>
    <p:extLst>
      <p:ext uri="{BB962C8B-B14F-4D97-AF65-F5344CB8AC3E}">
        <p14:creationId xmlns:p14="http://schemas.microsoft.com/office/powerpoint/2010/main" val="4251921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printed the terms on the next two slides for your convenience. I want to just go over them so we will all be on the same page as we move forward in this process. If you have any questions, please don’t hesitate to ask.</a:t>
            </a:r>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dirty="0"/>
          </a:p>
        </p:txBody>
      </p:sp>
    </p:spTree>
    <p:extLst>
      <p:ext uri="{BB962C8B-B14F-4D97-AF65-F5344CB8AC3E}">
        <p14:creationId xmlns:p14="http://schemas.microsoft.com/office/powerpoint/2010/main" val="83976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6">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6">
              <a:defRPr/>
            </a:pPr>
            <a:r>
              <a:rPr lang="en-US" dirty="0"/>
              <a:t>Discuss priorities and rationale. After you have gone over the priorities and rationale – ask GO Team if this represents what was agreed upon.</a:t>
            </a:r>
          </a:p>
          <a:p>
            <a:pPr defTabSz="931296">
              <a:defRPr/>
            </a:pPr>
            <a:endParaRPr lang="en-US" dirty="0"/>
          </a:p>
          <a:p>
            <a:pPr defTabSz="931296">
              <a:defRPr/>
            </a:pPr>
            <a:r>
              <a:rPr lang="en-US" dirty="0"/>
              <a:t>Are there any priorities I left off?</a:t>
            </a:r>
          </a:p>
          <a:p>
            <a:pPr defTabSz="931296">
              <a:defRPr/>
            </a:pPr>
            <a:endParaRPr lang="en-US" dirty="0"/>
          </a:p>
          <a:p>
            <a:pPr defTabSz="931296">
              <a:defRPr/>
            </a:pPr>
            <a:r>
              <a:rPr lang="en-US" dirty="0"/>
              <a:t>Are there any questions or concerns?</a:t>
            </a:r>
          </a:p>
          <a:p>
            <a:pPr defTabSz="931296">
              <a:defRPr/>
            </a:pPr>
            <a:endParaRPr lang="en-US" dirty="0"/>
          </a:p>
          <a:p>
            <a:pPr defTabSz="931296">
              <a:defRPr/>
            </a:pPr>
            <a:r>
              <a:rPr lang="en-US" dirty="0"/>
              <a:t>The next time we meet, I will show you how I have allocated resources to support our strategic priorities.</a:t>
            </a:r>
          </a:p>
          <a:p>
            <a:pPr defTabSz="931296">
              <a:defRPr/>
            </a:pPr>
            <a:endParaRPr lang="en-US" dirty="0"/>
          </a:p>
          <a:p>
            <a:pPr defTabSz="931296">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16061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6">
              <a:defRPr/>
            </a:pPr>
            <a:r>
              <a:rPr lang="en-US" dirty="0"/>
              <a:t>For the next few slides, I will show you how I have allocated the budget to support our strategic priorities. </a:t>
            </a:r>
          </a:p>
          <a:p>
            <a:pPr defTabSz="931296">
              <a:defRPr/>
            </a:pPr>
            <a:endParaRPr lang="en-US" dirty="0"/>
          </a:p>
          <a:p>
            <a:pPr defTabSz="931296">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2</a:t>
            </a:fld>
            <a:endParaRPr lang="en-US" dirty="0"/>
          </a:p>
        </p:txBody>
      </p:sp>
    </p:spTree>
    <p:extLst>
      <p:ext uri="{BB962C8B-B14F-4D97-AF65-F5344CB8AC3E}">
        <p14:creationId xmlns:p14="http://schemas.microsoft.com/office/powerpoint/2010/main" val="266867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represent the priorities we will fund if we receive additional money</a:t>
            </a:r>
            <a:r>
              <a:rPr lang="en-US" baseline="0" dirty="0" smtClean="0"/>
              <a:t> from Title I and the </a:t>
            </a:r>
            <a:r>
              <a:rPr lang="en-US" baseline="0" smtClean="0"/>
              <a:t>Leveling Reserve. </a:t>
            </a:r>
            <a:r>
              <a:rPr lang="en-US" baseline="0" dirty="0" smtClean="0"/>
              <a:t>When we approve the budget we will approve both so that we will not have to schedule another meeting if the funds are made available.</a:t>
            </a:r>
          </a:p>
          <a:p>
            <a:endParaRPr lang="en-US" dirty="0" smtClean="0"/>
          </a:p>
          <a:p>
            <a:pPr defTabSz="931296">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20</a:t>
            </a:fld>
            <a:endParaRPr lang="en-US" dirty="0"/>
          </a:p>
        </p:txBody>
      </p:sp>
    </p:spTree>
    <p:extLst>
      <p:ext uri="{BB962C8B-B14F-4D97-AF65-F5344CB8AC3E}">
        <p14:creationId xmlns:p14="http://schemas.microsoft.com/office/powerpoint/2010/main" val="1702292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represent the priorities we will fund if we receive additional money</a:t>
            </a:r>
            <a:r>
              <a:rPr lang="en-US" baseline="0" dirty="0" smtClean="0"/>
              <a:t> from Title I and the </a:t>
            </a:r>
            <a:r>
              <a:rPr lang="en-US" baseline="0" smtClean="0"/>
              <a:t>Leveling Reserve. </a:t>
            </a:r>
            <a:r>
              <a:rPr lang="en-US" baseline="0" dirty="0" smtClean="0"/>
              <a:t>When we approve the budget we will approve both so that we will not have to schedule another meeting if the funds are made available.</a:t>
            </a:r>
          </a:p>
          <a:p>
            <a:endParaRPr lang="en-US" dirty="0" smtClean="0"/>
          </a:p>
          <a:p>
            <a:pPr defTabSz="931296">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21</a:t>
            </a:fld>
            <a:endParaRPr lang="en-US" dirty="0"/>
          </a:p>
        </p:txBody>
      </p:sp>
    </p:spTree>
    <p:extLst>
      <p:ext uri="{BB962C8B-B14F-4D97-AF65-F5344CB8AC3E}">
        <p14:creationId xmlns:p14="http://schemas.microsoft.com/office/powerpoint/2010/main" val="202211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22</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provide an overview of the budget allocations for FY22.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smtClean="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6">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6">
              <a:defRPr/>
            </a:pPr>
            <a:r>
              <a:rPr lang="en-US" dirty="0"/>
              <a:t>Discuss priorities and rationale</a:t>
            </a:r>
          </a:p>
          <a:p>
            <a:pPr defTabSz="931296">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6">
              <a:defRPr/>
            </a:pPr>
            <a:r>
              <a:rPr lang="en-US" dirty="0"/>
              <a:t>Discuss priorities and rationale. After you have gone over the priorities and rationale – ask GO Team if this represents what was agreed upon.</a:t>
            </a:r>
          </a:p>
          <a:p>
            <a:pPr defTabSz="931296">
              <a:defRPr/>
            </a:pPr>
            <a:endParaRPr lang="en-US" dirty="0"/>
          </a:p>
          <a:p>
            <a:pPr defTabSz="931296">
              <a:defRPr/>
            </a:pPr>
            <a:r>
              <a:rPr lang="en-US" dirty="0"/>
              <a:t>Are there any priorities I left off?</a:t>
            </a:r>
          </a:p>
          <a:p>
            <a:pPr defTabSz="931296">
              <a:defRPr/>
            </a:pPr>
            <a:endParaRPr lang="en-US" dirty="0"/>
          </a:p>
          <a:p>
            <a:pPr defTabSz="931296">
              <a:defRPr/>
            </a:pPr>
            <a:r>
              <a:rPr lang="en-US" dirty="0"/>
              <a:t>Are there any questions or concerns?</a:t>
            </a:r>
          </a:p>
          <a:p>
            <a:pPr defTabSz="931296">
              <a:defRPr/>
            </a:pPr>
            <a:endParaRPr lang="en-US" dirty="0"/>
          </a:p>
          <a:p>
            <a:pPr defTabSz="931296">
              <a:defRPr/>
            </a:pPr>
            <a:r>
              <a:rPr lang="en-US" dirty="0"/>
              <a:t>The next time we meet, I will show you how I have allocated resources to support our strategic priorities.</a:t>
            </a:r>
          </a:p>
          <a:p>
            <a:pPr defTabSz="931296">
              <a:defRPr/>
            </a:pPr>
            <a:endParaRPr lang="en-US" dirty="0"/>
          </a:p>
          <a:p>
            <a:pPr defTabSz="931296">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8533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6">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F39ECA-2A3E-4710-8610-D616F1EA9991}"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36540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4C91FF-DE04-4400-9C62-C497C820EF44}"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9413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8EA7F9-263C-44A5-A645-619FB933AC52}"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2475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97979F-31C3-42A6-AE09-5B894EF905B0}"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6933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FF2AEEA-6F45-45B3-94E4-43FDF3D86BD8}" type="datetime1">
              <a:rPr lang="en-US" smtClean="0">
                <a:solidFill>
                  <a:prstClr val="black">
                    <a:tint val="75000"/>
                  </a:prstClr>
                </a:solidFill>
              </a:rPr>
              <a:t>3/17/2021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0147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CBE9182-4A65-4B4E-AA1C-30B64E26FF66}" type="datetime1">
              <a:rPr lang="en-US" smtClean="0">
                <a:solidFill>
                  <a:prstClr val="black">
                    <a:tint val="75000"/>
                  </a:prstClr>
                </a:solidFill>
              </a:rPr>
              <a:t>3/17/2021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3870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6736363-61B4-4B12-8EF4-8AFA479ECE97}" type="datetime1">
              <a:rPr lang="en-US" smtClean="0">
                <a:solidFill>
                  <a:prstClr val="black">
                    <a:tint val="75000"/>
                  </a:prstClr>
                </a:solidFill>
              </a:rPr>
              <a:t>3/17/2021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2959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F5BB45-7AC6-43A7-8777-6152D2052E2E}"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9831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5BD3854-08A9-4D73-AE79-F20858CEA45F}"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8694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E9897F-5895-4C16-9B73-819AB788F25D}"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1258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B356D6-B292-4102-AEDA-68B5E905D385}"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00409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3/17/2021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3/17/2021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8E1913-9345-4E9A-9FCB-5729BA9224F7}"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3/17/2021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5BDE8-FE5A-4FA4-AA9D-5132DC699435}"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3/17/2021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3/17/2021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3/17/2021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3/17/2021</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3/17/2021</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3/17/2021</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3/17/2021</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25F51-049C-4F09-985E-88373BC58708}"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E462E8-5B08-4F90-A429-1AF4E7113FA1}" type="datetime1">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EFB51-FD0A-4911-843D-29D3378DC883}" type="datetime1">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4907C-8252-455A-BC65-F61580EA8D73}"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726DA-A5B5-49D7-9B12-735498950DA3}"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3/17/2021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3/17/2021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3/17/2021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3/17/2021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3/17/2021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3/17/2021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3/17/2021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3/17/2021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3/17/2021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3/17/2021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3/17/2021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3/17/2021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D97AB3-7663-4A1B-9C19-9F1B5811B828}"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2868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41FF69-8F05-4531-A0F0-58206E479991}"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2210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3F3CF1-BAB5-4123-93C0-3950A70F59C2}"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24536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8CCD95-B4BD-49C1-8463-CCF54230B32A}"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1709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77E3F6-4E5B-4436-BA4B-334183A08FB6}" type="datetime1">
              <a:rPr lang="en-US" smtClean="0">
                <a:solidFill>
                  <a:prstClr val="black">
                    <a:tint val="75000"/>
                  </a:prstClr>
                </a:solidFill>
              </a:rPr>
              <a:t>3/17/2021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160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52817D6-590B-405F-9120-6E2490F4525A}" type="datetime1">
              <a:rPr lang="en-US" smtClean="0">
                <a:solidFill>
                  <a:prstClr val="black">
                    <a:tint val="75000"/>
                  </a:prstClr>
                </a:solidFill>
              </a:rPr>
              <a:t>3/17/2021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2314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9CD092-36C7-42BE-BD21-5B8BC0FEDC94}" type="datetime1">
              <a:rPr lang="en-US" smtClean="0">
                <a:solidFill>
                  <a:prstClr val="black">
                    <a:tint val="75000"/>
                  </a:prstClr>
                </a:solidFill>
              </a:rPr>
              <a:t>3/17/2021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205086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064F1F-254C-440C-9EBC-65C279669883}"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39281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4F70530-0665-42F5-9565-89906182D492}"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22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1DA34-8600-468F-A563-36EAEF7C5ED6}"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841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6775E-8F45-4ED6-AAAB-3ECC2503A5E0}"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7251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3/17/2021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3/17/2021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3/17/2021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5.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3/17/2021</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19413-2370-44FD-806C-DA215332114B}" type="datetime1">
              <a:rPr lang="en-US" smtClean="0">
                <a:solidFill>
                  <a:prstClr val="black">
                    <a:tint val="75000"/>
                  </a:prstClr>
                </a:solidFill>
              </a:rPr>
              <a:t>3/17/2021</a:t>
            </a:fld>
            <a:endParaRPr lang="en-US" dirty="0">
              <a:solidFill>
                <a:prstClr val="black">
                  <a:tint val="75000"/>
                </a:prstClr>
              </a:solidFill>
            </a:endParaRPr>
          </a:p>
        </p:txBody>
      </p:sp>
    </p:spTree>
    <p:extLst>
      <p:ext uri="{BB962C8B-B14F-4D97-AF65-F5344CB8AC3E}">
        <p14:creationId xmlns:p14="http://schemas.microsoft.com/office/powerpoint/2010/main" val="12312062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3/17/2021</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3/17/2021</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3/17/2021</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3/17/2021</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3/17/2021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3/17/2021</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3/17/2021</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3/17/2021</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3/17/2021</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3/17/2021</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81EA5-612A-4005-B608-FAB1A122D58C}" type="datetime1">
              <a:rPr lang="en-US" smtClean="0">
                <a:solidFill>
                  <a:prstClr val="black">
                    <a:tint val="75000"/>
                  </a:prstClr>
                </a:solidFill>
              </a:rPr>
              <a:t>3/17/2021</a:t>
            </a:fld>
            <a:endParaRPr lang="en-US" dirty="0">
              <a:solidFill>
                <a:prstClr val="black">
                  <a:tint val="75000"/>
                </a:prstClr>
              </a:solidFill>
            </a:endParaRPr>
          </a:p>
        </p:txBody>
      </p:sp>
    </p:spTree>
    <p:extLst>
      <p:ext uri="{BB962C8B-B14F-4D97-AF65-F5344CB8AC3E}">
        <p14:creationId xmlns:p14="http://schemas.microsoft.com/office/powerpoint/2010/main" val="216268330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3/17/2021</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54.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54.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5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3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3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990560" cy="584775"/>
          </a:xfrm>
          <a:prstGeom prst="rect">
            <a:avLst/>
          </a:prstGeom>
          <a:noFill/>
        </p:spPr>
        <p:txBody>
          <a:bodyPr wrap="square" rtlCol="0">
            <a:spAutoFit/>
          </a:bodyPr>
          <a:lstStyle/>
          <a:p>
            <a:pPr algn="ctr"/>
            <a:r>
              <a:rPr lang="en-US" sz="3200" b="1" dirty="0" smtClean="0">
                <a:solidFill>
                  <a:schemeClr val="bg1"/>
                </a:solidFill>
              </a:rPr>
              <a:t>Crawford W. Long Middle School</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9" name="Picture 8"/>
          <p:cNvPicPr>
            <a:picLocks noChangeAspect="1"/>
          </p:cNvPicPr>
          <p:nvPr/>
        </p:nvPicPr>
        <p:blipFill>
          <a:blip r:embed="rId3"/>
          <a:stretch>
            <a:fillRect/>
          </a:stretch>
        </p:blipFill>
        <p:spPr>
          <a:xfrm>
            <a:off x="1038225" y="508812"/>
            <a:ext cx="7067550" cy="6179067"/>
          </a:xfrm>
          <a:prstGeom prst="rect">
            <a:avLst/>
          </a:prstGeom>
        </p:spPr>
      </p:pic>
    </p:spTree>
    <p:extLst>
      <p:ext uri="{BB962C8B-B14F-4D97-AF65-F5344CB8AC3E}">
        <p14:creationId xmlns:p14="http://schemas.microsoft.com/office/powerpoint/2010/main" val="2460890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sp>
        <p:nvSpPr>
          <p:cNvPr id="4" name="Title 1"/>
          <p:cNvSpPr txBox="1">
            <a:spLocks/>
          </p:cNvSpPr>
          <p:nvPr/>
        </p:nvSpPr>
        <p:spPr>
          <a:xfrm>
            <a:off x="1037577" y="46181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6" name="Picture 5"/>
          <p:cNvPicPr>
            <a:picLocks noChangeAspect="1"/>
          </p:cNvPicPr>
          <p:nvPr/>
        </p:nvPicPr>
        <p:blipFill>
          <a:blip r:embed="rId3"/>
          <a:stretch>
            <a:fillRect/>
          </a:stretch>
        </p:blipFill>
        <p:spPr>
          <a:xfrm>
            <a:off x="1038225" y="1148315"/>
            <a:ext cx="7067550" cy="4699591"/>
          </a:xfrm>
          <a:prstGeom prst="rect">
            <a:avLst/>
          </a:prstGeom>
        </p:spPr>
      </p:pic>
    </p:spTree>
    <p:extLst>
      <p:ext uri="{BB962C8B-B14F-4D97-AF65-F5344CB8AC3E}">
        <p14:creationId xmlns:p14="http://schemas.microsoft.com/office/powerpoint/2010/main" val="3009841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pic>
        <p:nvPicPr>
          <p:cNvPr id="5" name="Picture 4"/>
          <p:cNvPicPr>
            <a:picLocks noChangeAspect="1"/>
          </p:cNvPicPr>
          <p:nvPr/>
        </p:nvPicPr>
        <p:blipFill>
          <a:blip r:embed="rId3"/>
          <a:stretch>
            <a:fillRect/>
          </a:stretch>
        </p:blipFill>
        <p:spPr>
          <a:xfrm>
            <a:off x="1014066" y="1216861"/>
            <a:ext cx="7756944" cy="4169786"/>
          </a:xfrm>
          <a:prstGeom prst="rect">
            <a:avLst/>
          </a:prstGeom>
        </p:spPr>
      </p:pic>
    </p:spTree>
    <p:extLst>
      <p:ext uri="{BB962C8B-B14F-4D97-AF65-F5344CB8AC3E}">
        <p14:creationId xmlns:p14="http://schemas.microsoft.com/office/powerpoint/2010/main" val="112915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dirty="0">
              <a:solidFill>
                <a:srgbClr val="F5F5F5"/>
              </a:solidFill>
            </a:endParaRPr>
          </a:p>
        </p:txBody>
      </p:sp>
      <p:pic>
        <p:nvPicPr>
          <p:cNvPr id="3" name="Picture 2"/>
          <p:cNvPicPr>
            <a:picLocks noChangeAspect="1"/>
          </p:cNvPicPr>
          <p:nvPr/>
        </p:nvPicPr>
        <p:blipFill rotWithShape="1">
          <a:blip r:embed="rId3"/>
          <a:srcRect l="2158" t="33280" r="48463" b="11661"/>
          <a:stretch/>
        </p:blipFill>
        <p:spPr>
          <a:xfrm>
            <a:off x="914399" y="804335"/>
            <a:ext cx="7662037" cy="4803260"/>
          </a:xfrm>
          <a:prstGeom prst="rect">
            <a:avLst/>
          </a:prstGeom>
        </p:spPr>
      </p:pic>
    </p:spTree>
    <p:extLst>
      <p:ext uri="{BB962C8B-B14F-4D97-AF65-F5344CB8AC3E}">
        <p14:creationId xmlns:p14="http://schemas.microsoft.com/office/powerpoint/2010/main" val="716182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smtClean="0">
                <a:solidFill>
                  <a:schemeClr val="tx1"/>
                </a:solidFill>
              </a:rPr>
              <a:t>January:</a:t>
            </a:r>
          </a:p>
          <a:p>
            <a:pPr marL="800100" lvl="1" indent="-342900" algn="l">
              <a:buFont typeface="Arial" panose="020B0604020202020204" pitchFamily="34" charset="0"/>
              <a:buChar char="•"/>
            </a:pPr>
            <a:r>
              <a:rPr lang="en-US" sz="2400" dirty="0" smtClean="0">
                <a:solidFill>
                  <a:schemeClr val="tx1"/>
                </a:solidFill>
              </a:rPr>
              <a:t>GO Team Initial Budget Session (Jan. 21</a:t>
            </a:r>
            <a:r>
              <a:rPr lang="en-US" sz="2400" baseline="30000" dirty="0" smtClean="0">
                <a:solidFill>
                  <a:schemeClr val="tx1"/>
                </a:solidFill>
              </a:rPr>
              <a:t>st</a:t>
            </a:r>
            <a:r>
              <a:rPr lang="en-US" sz="2400" dirty="0" smtClean="0">
                <a:solidFill>
                  <a:schemeClr val="tx1"/>
                </a:solidFill>
              </a:rPr>
              <a:t>-31</a:t>
            </a:r>
            <a:r>
              <a:rPr lang="en-US" sz="2400" baseline="30000" dirty="0" smtClean="0">
                <a:solidFill>
                  <a:schemeClr val="tx1"/>
                </a:solidFill>
              </a:rPr>
              <a:t>st</a:t>
            </a:r>
            <a:r>
              <a:rPr lang="en-US" sz="2400" dirty="0" smtClean="0">
                <a:solidFill>
                  <a:schemeClr val="tx1"/>
                </a:solidFill>
              </a:rPr>
              <a:t>)</a:t>
            </a:r>
          </a:p>
          <a:p>
            <a:pPr marL="342900" indent="-342900" algn="l">
              <a:buFont typeface="Arial" panose="020B0604020202020204" pitchFamily="34" charset="0"/>
              <a:buChar char="•"/>
            </a:pPr>
            <a:r>
              <a:rPr lang="en-US" sz="2400" dirty="0" smtClean="0">
                <a:solidFill>
                  <a:schemeClr val="tx1"/>
                </a:solidFill>
              </a:rPr>
              <a:t>February: </a:t>
            </a:r>
            <a:endParaRPr lang="en-US" sz="2400" dirty="0">
              <a:solidFill>
                <a:schemeClr val="tx1"/>
              </a:solidFill>
            </a:endParaRPr>
          </a:p>
          <a:p>
            <a:pPr marL="800100" lvl="1" indent="-342900" algn="l">
              <a:buFont typeface="Arial" panose="020B0604020202020204" pitchFamily="34" charset="0"/>
              <a:buChar char="•"/>
            </a:pPr>
            <a:r>
              <a:rPr lang="en-US" sz="2400" dirty="0" smtClean="0">
                <a:solidFill>
                  <a:schemeClr val="tx1"/>
                </a:solidFill>
              </a:rPr>
              <a:t>One-on-one </a:t>
            </a:r>
            <a:r>
              <a:rPr lang="en-US" sz="2400" dirty="0">
                <a:solidFill>
                  <a:schemeClr val="tx1"/>
                </a:solidFill>
              </a:rPr>
              <a:t>Associate </a:t>
            </a:r>
            <a:r>
              <a:rPr lang="en-US" sz="2400" dirty="0" smtClean="0">
                <a:solidFill>
                  <a:schemeClr val="tx1"/>
                </a:solidFill>
              </a:rPr>
              <a:t>Superintendent discussions</a:t>
            </a:r>
            <a:endParaRPr lang="en-US" sz="2400" dirty="0">
              <a:solidFill>
                <a:schemeClr val="tx1"/>
              </a:solidFill>
            </a:endParaRPr>
          </a:p>
          <a:p>
            <a:pPr marL="800100" lvl="1" indent="-342900" algn="l">
              <a:buFont typeface="Arial" panose="020B0604020202020204" pitchFamily="34" charset="0"/>
              <a:buChar char="•"/>
            </a:pPr>
            <a:r>
              <a:rPr lang="en-US" sz="2400" dirty="0" smtClean="0">
                <a:solidFill>
                  <a:schemeClr val="tx1"/>
                </a:solidFill>
              </a:rPr>
              <a:t>Cluster Planning Session (positions </a:t>
            </a:r>
            <a:r>
              <a:rPr lang="en-US" sz="2400" dirty="0">
                <a:solidFill>
                  <a:schemeClr val="tx1"/>
                </a:solidFill>
              </a:rPr>
              <a:t>sharing, cluster alignment, etc.)</a:t>
            </a:r>
          </a:p>
          <a:p>
            <a:pPr marL="800100" lvl="1" indent="-342900" algn="l">
              <a:buFont typeface="Arial" panose="020B0604020202020204" pitchFamily="34" charset="0"/>
              <a:buChar char="•"/>
            </a:pPr>
            <a:r>
              <a:rPr lang="en-US" sz="2400" dirty="0" smtClean="0">
                <a:solidFill>
                  <a:schemeClr val="tx1"/>
                </a:solidFill>
              </a:rPr>
              <a:t>Program </a:t>
            </a:r>
            <a:r>
              <a:rPr lang="en-US" sz="2400" dirty="0">
                <a:solidFill>
                  <a:schemeClr val="tx1"/>
                </a:solidFill>
              </a:rPr>
              <a:t>Manager discussions and </a:t>
            </a:r>
            <a:r>
              <a:rPr lang="en-US" sz="2400" dirty="0" smtClean="0">
                <a:solidFill>
                  <a:schemeClr val="tx1"/>
                </a:solidFill>
              </a:rPr>
              <a:t>approvals</a:t>
            </a:r>
          </a:p>
          <a:p>
            <a:pPr marL="800100" lvl="1" indent="-342900" algn="l">
              <a:buFont typeface="Arial" panose="020B0604020202020204" pitchFamily="34" charset="0"/>
              <a:buChar char="•"/>
            </a:pPr>
            <a:r>
              <a:rPr lang="en-US" sz="2400" dirty="0" smtClean="0">
                <a:solidFill>
                  <a:schemeClr val="tx1"/>
                </a:solidFill>
              </a:rPr>
              <a:t>GO Team Feedback Session</a:t>
            </a:r>
            <a:endParaRPr lang="en-US" sz="2400" dirty="0">
              <a:solidFill>
                <a:schemeClr val="tx1"/>
              </a:solidFill>
            </a:endParaRPr>
          </a:p>
          <a:p>
            <a:pPr marL="800100" lvl="1" indent="-342900" algn="l">
              <a:buFont typeface="Arial" panose="020B0604020202020204" pitchFamily="34" charset="0"/>
              <a:buChar char="•"/>
            </a:pPr>
            <a:r>
              <a:rPr lang="en-US" sz="2400" dirty="0" smtClean="0">
                <a:solidFill>
                  <a:schemeClr val="tx1"/>
                </a:solidFill>
              </a:rPr>
              <a:t>HR Staffing Conferences (February  23</a:t>
            </a:r>
            <a:r>
              <a:rPr lang="en-US" sz="2400" baseline="30000" dirty="0" smtClean="0">
                <a:solidFill>
                  <a:schemeClr val="tx1"/>
                </a:solidFill>
              </a:rPr>
              <a:t>rd</a:t>
            </a:r>
            <a:r>
              <a:rPr lang="en-US" sz="2400" dirty="0" smtClean="0">
                <a:solidFill>
                  <a:schemeClr val="tx1"/>
                </a:solidFill>
              </a:rPr>
              <a:t>  - </a:t>
            </a:r>
            <a:r>
              <a:rPr lang="en-US" sz="2400" dirty="0">
                <a:solidFill>
                  <a:schemeClr val="tx1"/>
                </a:solidFill>
              </a:rPr>
              <a:t>March </a:t>
            </a:r>
            <a:r>
              <a:rPr lang="en-US" sz="2400" dirty="0" smtClean="0">
                <a:solidFill>
                  <a:schemeClr val="tx1"/>
                </a:solidFill>
              </a:rPr>
              <a:t>5</a:t>
            </a:r>
            <a:r>
              <a:rPr lang="en-US" sz="2400" baseline="30000" dirty="0" smtClean="0">
                <a:solidFill>
                  <a:schemeClr val="tx1"/>
                </a:solidFill>
              </a:rPr>
              <a:t>th</a:t>
            </a:r>
            <a:r>
              <a:rPr lang="en-US" sz="2400" dirty="0" smtClean="0">
                <a:solidFill>
                  <a:schemeClr val="tx1"/>
                </a:solidFill>
              </a:rPr>
              <a:t> )</a:t>
            </a:r>
            <a:endParaRPr lang="en-US" sz="2400" dirty="0">
              <a:solidFill>
                <a:schemeClr val="tx1"/>
              </a:solidFill>
            </a:endParaRPr>
          </a:p>
          <a:p>
            <a:pPr algn="l"/>
            <a:r>
              <a:rPr lang="en-US" sz="2400" dirty="0">
                <a:solidFill>
                  <a:schemeClr val="tx1"/>
                </a:solidFill>
              </a:rPr>
              <a:t>•	</a:t>
            </a:r>
            <a:r>
              <a:rPr lang="en-US" sz="2400" dirty="0" smtClean="0">
                <a:solidFill>
                  <a:schemeClr val="tx1"/>
                </a:solidFill>
              </a:rPr>
              <a:t>March:</a:t>
            </a:r>
          </a:p>
          <a:p>
            <a:pPr marL="800100" lvl="1" indent="-342900" algn="l">
              <a:buFont typeface="Arial" panose="020B0604020202020204" pitchFamily="34" charset="0"/>
              <a:buChar char="•"/>
            </a:pPr>
            <a:r>
              <a:rPr lang="en-US" sz="2400" dirty="0">
                <a:solidFill>
                  <a:schemeClr val="tx1"/>
                </a:solidFill>
              </a:rPr>
              <a:t>Final GO Team Approval </a:t>
            </a:r>
            <a:r>
              <a:rPr lang="en-US" sz="2400" dirty="0" smtClean="0">
                <a:solidFill>
                  <a:schemeClr val="tx1"/>
                </a:solidFill>
              </a:rPr>
              <a:t>(</a:t>
            </a:r>
            <a:r>
              <a:rPr lang="en-US" sz="2400" smtClean="0">
                <a:solidFill>
                  <a:schemeClr val="tx1"/>
                </a:solidFill>
              </a:rPr>
              <a:t>March 5</a:t>
            </a:r>
            <a:r>
              <a:rPr lang="en-US" sz="2400" baseline="30000" smtClean="0">
                <a:solidFill>
                  <a:schemeClr val="tx1"/>
                </a:solidFill>
              </a:rPr>
              <a:t>th</a:t>
            </a:r>
            <a:r>
              <a:rPr lang="en-US" sz="2400" smtClean="0">
                <a:solidFill>
                  <a:schemeClr val="tx1"/>
                </a:solidFill>
              </a:rPr>
              <a:t>  </a:t>
            </a:r>
            <a:r>
              <a:rPr lang="en-US" sz="2400" dirty="0" smtClean="0">
                <a:solidFill>
                  <a:schemeClr val="tx1"/>
                </a:solidFill>
              </a:rPr>
              <a:t>- </a:t>
            </a:r>
            <a:r>
              <a:rPr lang="en-US" sz="2400" smtClean="0">
                <a:solidFill>
                  <a:schemeClr val="tx1"/>
                </a:solidFill>
              </a:rPr>
              <a:t>March 19</a:t>
            </a:r>
            <a:r>
              <a:rPr lang="en-US" sz="2400" baseline="30000" smtClean="0">
                <a:solidFill>
                  <a:schemeClr val="tx1"/>
                </a:solidFill>
              </a:rPr>
              <a:t>th</a:t>
            </a:r>
            <a:r>
              <a:rPr lang="en-US" sz="2400" dirty="0" smtClean="0">
                <a:solidFill>
                  <a:schemeClr val="tx1"/>
                </a:solidFill>
              </a:rPr>
              <a:t>)</a:t>
            </a:r>
            <a:endParaRPr lang="en-US" sz="2400" dirty="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What’s Next?</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14</a:t>
            </a:fld>
            <a:endParaRPr lang="en-US" dirty="0"/>
          </a:p>
        </p:txBody>
      </p:sp>
    </p:spTree>
    <p:extLst>
      <p:ext uri="{BB962C8B-B14F-4D97-AF65-F5344CB8AC3E}">
        <p14:creationId xmlns:p14="http://schemas.microsoft.com/office/powerpoint/2010/main" val="425774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36674" y="2464874"/>
            <a:ext cx="7772400" cy="9081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2800" b="1" i="1" dirty="0">
                <a:solidFill>
                  <a:prstClr val="black">
                    <a:lumMod val="85000"/>
                    <a:lumOff val="15000"/>
                  </a:prstClr>
                </a:solidFill>
              </a:rPr>
              <a:t>Slides to Complete </a:t>
            </a:r>
            <a:r>
              <a:rPr lang="en-US" sz="2800" b="1" i="1" u="sng" dirty="0">
                <a:solidFill>
                  <a:srgbClr val="FF0000"/>
                </a:solidFill>
              </a:rPr>
              <a:t>After</a:t>
            </a:r>
            <a:r>
              <a:rPr lang="en-US" sz="2800" b="1" i="1" dirty="0">
                <a:solidFill>
                  <a:prstClr val="black">
                    <a:lumMod val="85000"/>
                    <a:lumOff val="15000"/>
                  </a:prstClr>
                </a:solidFill>
              </a:rPr>
              <a:t> Initial Meeting and Before You Meet with Associate Supt. And Program Managers</a:t>
            </a:r>
            <a:endParaRPr lang="en-US" sz="2800"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dirty="0">
              <a:solidFill>
                <a:srgbClr val="F5F5F5"/>
              </a:solidFill>
            </a:endParaRPr>
          </a:p>
        </p:txBody>
      </p:sp>
    </p:spTree>
    <p:extLst>
      <p:ext uri="{BB962C8B-B14F-4D97-AF65-F5344CB8AC3E}">
        <p14:creationId xmlns:p14="http://schemas.microsoft.com/office/powerpoint/2010/main" val="1301628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614813"/>
              </p:ext>
            </p:extLst>
          </p:nvPr>
        </p:nvGraphicFramePr>
        <p:xfrm>
          <a:off x="746645" y="1028700"/>
          <a:ext cx="8412480" cy="5829300"/>
        </p:xfrm>
        <a:graphic>
          <a:graphicData uri="http://schemas.openxmlformats.org/drawingml/2006/table">
            <a:tbl>
              <a:tblPr firstRow="1" bandRow="1">
                <a:tableStyleId>{5C22544A-7EE6-4342-B048-85BDC9FD1C3A}</a:tableStyleId>
              </a:tblPr>
              <a:tblGrid>
                <a:gridCol w="2086710">
                  <a:extLst>
                    <a:ext uri="{9D8B030D-6E8A-4147-A177-3AD203B41FA5}">
                      <a16:colId xmlns:a16="http://schemas.microsoft.com/office/drawing/2014/main" val="20000"/>
                    </a:ext>
                  </a:extLst>
                </a:gridCol>
                <a:gridCol w="6325770">
                  <a:extLst>
                    <a:ext uri="{9D8B030D-6E8A-4147-A177-3AD203B41FA5}">
                      <a16:colId xmlns:a16="http://schemas.microsoft.com/office/drawing/2014/main" val="20001"/>
                    </a:ext>
                  </a:extLst>
                </a:gridCol>
              </a:tblGrid>
              <a:tr h="277581">
                <a:tc>
                  <a:txBody>
                    <a:bodyPr/>
                    <a:lstStyle/>
                    <a:p>
                      <a:pPr algn="ctr"/>
                      <a:r>
                        <a:rPr lang="en-US" sz="2000" dirty="0" smtClean="0">
                          <a:latin typeface="Calibri" panose="020F0502020204030204" pitchFamily="34" charset="0"/>
                          <a:cs typeface="Calibri" panose="020F0502020204030204" pitchFamily="34" charset="0"/>
                        </a:rPr>
                        <a:t>Strategic</a:t>
                      </a:r>
                      <a:r>
                        <a:rPr lang="en-US" sz="2000" baseline="0" dirty="0" smtClean="0">
                          <a:latin typeface="Calibri" panose="020F0502020204030204" pitchFamily="34" charset="0"/>
                          <a:cs typeface="Calibri" panose="020F0502020204030204" pitchFamily="34" charset="0"/>
                        </a:rPr>
                        <a:t> Plan Categories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000" dirty="0" smtClean="0">
                          <a:latin typeface="Calibri" panose="020F0502020204030204" pitchFamily="34" charset="0"/>
                          <a:cs typeface="Calibri" panose="020F0502020204030204" pitchFamily="34" charset="0"/>
                        </a:rPr>
                        <a:t>District</a:t>
                      </a:r>
                      <a:r>
                        <a:rPr lang="en-US" sz="2000" baseline="0" dirty="0" smtClean="0">
                          <a:latin typeface="Calibri" panose="020F0502020204030204" pitchFamily="34" charset="0"/>
                          <a:cs typeface="Calibri" panose="020F0502020204030204" pitchFamily="34" charset="0"/>
                        </a:rPr>
                        <a:t> Descriptions of Categories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606572">
                <a:tc>
                  <a:txBody>
                    <a:bodyPr/>
                    <a:lstStyle/>
                    <a:p>
                      <a:r>
                        <a:rPr lang="en-US" sz="2000" dirty="0" smtClean="0">
                          <a:latin typeface="Calibri" panose="020F0502020204030204" pitchFamily="34" charset="0"/>
                          <a:cs typeface="Calibri" panose="020F0502020204030204" pitchFamily="34" charset="0"/>
                        </a:rPr>
                        <a:t>Academic</a:t>
                      </a:r>
                      <a:r>
                        <a:rPr lang="en-US" sz="2000" baseline="0" dirty="0" smtClean="0">
                          <a:latin typeface="Calibri" panose="020F0502020204030204" pitchFamily="34" charset="0"/>
                          <a:cs typeface="Calibri" panose="020F0502020204030204" pitchFamily="34" charset="0"/>
                        </a:rPr>
                        <a:t> Program</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Our students will be well-rounded individuals who possess the necessary</a:t>
                      </a:r>
                    </a:p>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academic skills and knowledge and are excited about learning.</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867864">
                <a:tc>
                  <a:txBody>
                    <a:bodyPr/>
                    <a:lstStyle/>
                    <a:p>
                      <a:r>
                        <a:rPr lang="en-US" sz="2000" dirty="0" smtClean="0">
                          <a:latin typeface="Calibri" panose="020F0502020204030204" pitchFamily="34" charset="0"/>
                          <a:cs typeface="Calibri" panose="020F0502020204030204" pitchFamily="34" charset="0"/>
                        </a:rPr>
                        <a:t>Talent</a:t>
                      </a:r>
                      <a:r>
                        <a:rPr lang="en-US" sz="2000" baseline="0" dirty="0" smtClean="0">
                          <a:latin typeface="Calibri" panose="020F0502020204030204" pitchFamily="34" charset="0"/>
                          <a:cs typeface="Calibri" panose="020F0502020204030204" pitchFamily="34" charset="0"/>
                        </a:rPr>
                        <a:t> Management</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retain an energized and inspired team of employees who are capable of advancing ever-increasing levels of achievement for students of all backgrounds.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867864">
                <a:tc>
                  <a:txBody>
                    <a:bodyPr/>
                    <a:lstStyle/>
                    <a:p>
                      <a:r>
                        <a:rPr lang="en-US" sz="2000" dirty="0" smtClean="0">
                          <a:latin typeface="Calibri" panose="020F0502020204030204" pitchFamily="34" charset="0"/>
                          <a:cs typeface="Calibri" panose="020F0502020204030204" pitchFamily="34" charset="0"/>
                        </a:rPr>
                        <a:t>Systems</a:t>
                      </a:r>
                      <a:r>
                        <a:rPr lang="en-US" sz="2000" baseline="0" dirty="0" smtClean="0">
                          <a:latin typeface="Calibri" panose="020F0502020204030204" pitchFamily="34" charset="0"/>
                          <a:cs typeface="Calibri" panose="020F0502020204030204" pitchFamily="34" charset="0"/>
                        </a:rPr>
                        <a:t> &amp; Resources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improve efficiency (productivity, cost, etc.) while also making decisions (including resource allocations) that are grounded in a strategic academic direction and data.</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1129158">
                <a:tc>
                  <a:txBody>
                    <a:bodyPr/>
                    <a:lstStyle/>
                    <a:p>
                      <a:r>
                        <a:rPr lang="en-US" sz="2000" dirty="0" smtClean="0">
                          <a:latin typeface="Calibri" panose="020F0502020204030204" pitchFamily="34" charset="0"/>
                          <a:cs typeface="Calibri" panose="020F0502020204030204" pitchFamily="34" charset="0"/>
                        </a:rPr>
                        <a:t>Culture</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build trust with the community, and we will have engaged stakeholders</a:t>
                      </a:r>
                    </a:p>
                    <a:p>
                      <a:r>
                        <a:rPr lang="en-US" sz="2000" b="0" i="1" u="none" strike="noStrike" kern="1200" baseline="0" dirty="0" smtClean="0">
                          <a:solidFill>
                            <a:schemeClr val="dk1"/>
                          </a:solidFill>
                          <a:latin typeface="Calibri" panose="020F0502020204030204" pitchFamily="34" charset="0"/>
                          <a:ea typeface="+mn-ea"/>
                          <a:cs typeface="Calibri" panose="020F0502020204030204" pitchFamily="34" charset="0"/>
                        </a:rPr>
                        <a:t>(employees, students, parents, community members, partners, etc.) </a:t>
                      </a:r>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who are invested in the mission and vision and who support the creation of student-centered learning communities.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5" name="Title 1"/>
          <p:cNvSpPr>
            <a:spLocks noGrp="1"/>
          </p:cNvSpPr>
          <p:nvPr>
            <p:ph type="title"/>
          </p:nvPr>
        </p:nvSpPr>
        <p:spPr>
          <a:xfrm>
            <a:off x="1013931" y="317855"/>
            <a:ext cx="7886700" cy="596891"/>
          </a:xfrm>
        </p:spPr>
        <p:txBody>
          <a:bodyPr>
            <a:normAutofit/>
          </a:bodyPr>
          <a:lstStyle/>
          <a:p>
            <a:pPr algn="ctr"/>
            <a:r>
              <a:rPr lang="en-US" sz="3400" b="1" dirty="0" smtClean="0"/>
              <a:t>Focus Area Descriptors</a:t>
            </a:r>
            <a:endParaRPr lang="en-US" sz="3400" b="1" dirty="0"/>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16</a:t>
            </a:fld>
            <a:endParaRPr lang="en-US" dirty="0">
              <a:solidFill>
                <a:srgbClr val="F5F5F5"/>
              </a:solidFill>
            </a:endParaRPr>
          </a:p>
        </p:txBody>
      </p:sp>
    </p:spTree>
    <p:extLst>
      <p:ext uri="{BB962C8B-B14F-4D97-AF65-F5344CB8AC3E}">
        <p14:creationId xmlns:p14="http://schemas.microsoft.com/office/powerpoint/2010/main" val="3775456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smtClean="0">
                <a:latin typeface="+mj-lt"/>
              </a:rPr>
              <a:t>Description of Strategy Categories</a:t>
            </a:r>
            <a:endParaRPr lang="en-US" sz="3200" b="1" i="1" dirty="0">
              <a:latin typeface="+mj-lt"/>
            </a:endParaRP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Budget Parameters</a:t>
            </a:r>
            <a:r>
              <a:rPr lang="en-US" sz="2400" dirty="0" smtClean="0">
                <a:latin typeface="Calibri" panose="020F0502020204030204" pitchFamily="34" charset="0"/>
                <a:cs typeface="Calibri" panose="020F0502020204030204" pitchFamily="34" charset="0"/>
              </a:rPr>
              <a:t> – FY22 funding </a:t>
            </a:r>
            <a:r>
              <a:rPr lang="en-US" sz="2400" u="sng" dirty="0" smtClean="0">
                <a:latin typeface="Calibri" panose="020F0502020204030204" pitchFamily="34" charset="0"/>
                <a:cs typeface="Calibri" panose="020F0502020204030204" pitchFamily="34" charset="0"/>
              </a:rPr>
              <a:t>priorities</a:t>
            </a:r>
            <a:r>
              <a:rPr lang="en-US" sz="2400" dirty="0" smtClean="0">
                <a:latin typeface="Calibri" panose="020F0502020204030204" pitchFamily="34" charset="0"/>
                <a:cs typeface="Calibri" panose="020F0502020204030204" pitchFamily="34" charset="0"/>
              </a:rPr>
              <a:t> from the school’s 3-5 year strategic plan, ranked by </a:t>
            </a:r>
            <a:r>
              <a:rPr lang="en-US" sz="2400" dirty="0">
                <a:latin typeface="Calibri" panose="020F0502020204030204" pitchFamily="34" charset="0"/>
                <a:cs typeface="Calibri" panose="020F0502020204030204" pitchFamily="34" charset="0"/>
              </a:rPr>
              <a:t>the </a:t>
            </a:r>
            <a:r>
              <a:rPr lang="en-US" sz="2400" dirty="0" smtClean="0">
                <a:latin typeface="Calibri" panose="020F0502020204030204" pitchFamily="34" charset="0"/>
                <a:cs typeface="Calibri" panose="020F0502020204030204" pitchFamily="34" charset="0"/>
              </a:rPr>
              <a:t>order </a:t>
            </a:r>
            <a:r>
              <a:rPr lang="en-US" sz="2400" dirty="0">
                <a:latin typeface="Calibri" panose="020F0502020204030204" pitchFamily="34" charset="0"/>
                <a:cs typeface="Calibri" panose="020F0502020204030204" pitchFamily="34" charset="0"/>
              </a:rPr>
              <a:t>of importance </a:t>
            </a:r>
            <a:endParaRPr lang="en-US" sz="2400" dirty="0" smtClean="0">
              <a:latin typeface="Calibri" panose="020F0502020204030204" pitchFamily="34" charset="0"/>
              <a:cs typeface="Calibri" panose="020F0502020204030204" pitchFamily="34" charset="0"/>
            </a:endParaRP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Request</a:t>
            </a:r>
            <a:r>
              <a:rPr lang="en-US" sz="2400" dirty="0" smtClean="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17</a:t>
            </a:fld>
            <a:endParaRPr lang="en-US" dirty="0"/>
          </a:p>
        </p:txBody>
      </p:sp>
    </p:spTree>
    <p:extLst>
      <p:ext uri="{BB962C8B-B14F-4D97-AF65-F5344CB8AC3E}">
        <p14:creationId xmlns:p14="http://schemas.microsoft.com/office/powerpoint/2010/main" val="4119372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FY22 Budget Parameters</a:t>
            </a:r>
            <a:endParaRPr lang="en-US" sz="3200" b="1" i="1" dirty="0">
              <a:latin typeface="+mj-lt"/>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t>18</a:t>
            </a:fld>
            <a:endParaRPr lang="en-US" dirty="0"/>
          </a:p>
        </p:txBody>
      </p:sp>
      <p:graphicFrame>
        <p:nvGraphicFramePr>
          <p:cNvPr id="8" name="Table 7"/>
          <p:cNvGraphicFramePr>
            <a:graphicFrameLocks noGrp="1"/>
          </p:cNvGraphicFramePr>
          <p:nvPr>
            <p:extLst/>
          </p:nvPr>
        </p:nvGraphicFramePr>
        <p:xfrm>
          <a:off x="994298" y="936153"/>
          <a:ext cx="7968727" cy="5597214"/>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val="20000"/>
                    </a:ext>
                  </a:extLst>
                </a:gridCol>
                <a:gridCol w="4106940">
                  <a:extLst>
                    <a:ext uri="{9D8B030D-6E8A-4147-A177-3AD203B41FA5}">
                      <a16:colId xmlns:a16="http://schemas.microsoft.com/office/drawing/2014/main" val="20001"/>
                    </a:ext>
                  </a:extLst>
                </a:gridCol>
              </a:tblGrid>
              <a:tr h="856912">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smtClean="0">
                          <a:latin typeface="Arial" panose="020B0604020202020204" pitchFamily="34" charset="0"/>
                          <a:cs typeface="Arial" panose="020B0604020202020204" pitchFamily="34" charset="0"/>
                        </a:rPr>
                        <a:t>FY22 </a:t>
                      </a:r>
                      <a:r>
                        <a:rPr lang="en-US" sz="1750" dirty="0">
                          <a:latin typeface="Arial" panose="020B0604020202020204" pitchFamily="34" charset="0"/>
                          <a:cs typeface="Arial" panose="020B0604020202020204" pitchFamily="34" charset="0"/>
                        </a:rPr>
                        <a:t>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217210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Implement STE(A)M program model to i</a:t>
                      </a:r>
                      <a:r>
                        <a:rPr lang="en-US" sz="1800" b="0" dirty="0" smtClean="0">
                          <a:solidFill>
                            <a:schemeClr val="tx1"/>
                          </a:solidFill>
                          <a:sym typeface="Arial"/>
                        </a:rPr>
                        <a:t>mprove student achievement of </a:t>
                      </a:r>
                      <a:r>
                        <a:rPr lang="en-US" sz="1800" b="0" dirty="0" smtClean="0">
                          <a:solidFill>
                            <a:schemeClr val="tx1"/>
                          </a:solidFill>
                        </a:rPr>
                        <a:t>Reading, Language Arts, Math, Social Studies, and Science content knowledge and exposure to the arts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 </a:t>
                      </a:r>
                      <a:endParaRPr lang="en-US" sz="1800" b="0" dirty="0" smtClean="0">
                        <a:solidFill>
                          <a:schemeClr val="tx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smtClean="0"/>
                        <a:t>Continue</a:t>
                      </a:r>
                      <a:r>
                        <a:rPr lang="en-US" sz="1600" baseline="0" dirty="0" smtClean="0"/>
                        <a:t> to implement l</a:t>
                      </a:r>
                      <a:r>
                        <a:rPr lang="en-US" sz="1600" dirty="0" smtClean="0"/>
                        <a:t>ower class sizes in all</a:t>
                      </a:r>
                      <a:r>
                        <a:rPr lang="en-US" sz="1600" baseline="0" dirty="0" smtClean="0"/>
                        <a:t> core content areas.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smtClean="0"/>
                        <a:t>Dedicated course for students to receive specific interventions and/or</a:t>
                      </a:r>
                      <a:r>
                        <a:rPr lang="en-US" sz="1600" baseline="0" dirty="0" smtClean="0"/>
                        <a:t> enrichment (required by district). Additional Instructional Paraprofessionals will be provided via CARES Funds.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smtClean="0"/>
                        <a:t>Continue consistent</a:t>
                      </a:r>
                      <a:r>
                        <a:rPr lang="en-US" sz="1600" baseline="0" dirty="0" smtClean="0"/>
                        <a:t> STEM and Problem Based Learning Support for staff and students. Ongoing Professional Learning will continue to be provided.</a:t>
                      </a:r>
                      <a:endParaRPr lang="en-US" sz="1600" dirty="0" smtClean="0"/>
                    </a:p>
                  </a:txBody>
                  <a:tcPr/>
                </a:tc>
                <a:extLst>
                  <a:ext uri="{0D108BD9-81ED-4DB2-BD59-A6C34878D82A}">
                    <a16:rowId xmlns:a16="http://schemas.microsoft.com/office/drawing/2014/main" val="10001"/>
                  </a:ext>
                </a:extLst>
              </a:tr>
              <a:tr h="1478942">
                <a:tc>
                  <a:txBody>
                    <a:bodyPr/>
                    <a:lstStyle/>
                    <a:p>
                      <a:pPr algn="ctr"/>
                      <a:r>
                        <a:rPr lang="en-US" sz="1800" b="0" dirty="0" smtClean="0">
                          <a:solidFill>
                            <a:schemeClr val="tx1"/>
                          </a:solidFill>
                        </a:rPr>
                        <a:t>Prepare all students to have essential skills for college, career, and life</a:t>
                      </a:r>
                    </a:p>
                    <a:p>
                      <a:pPr algn="ctr"/>
                      <a:endParaRPr lang="en-US" sz="175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50" dirty="0" smtClean="0"/>
                        <a:t>Based on the large</a:t>
                      </a:r>
                      <a:r>
                        <a:rPr lang="en-US" sz="1750" baseline="0" dirty="0" smtClean="0"/>
                        <a:t> number of students that have experience trauma and have mental health needs, we will continue with all current wrap around services and SEL.</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750" dirty="0" smtClean="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9555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43963216"/>
              </p:ext>
            </p:extLst>
          </p:nvPr>
        </p:nvGraphicFramePr>
        <p:xfrm>
          <a:off x="764771" y="935010"/>
          <a:ext cx="8296102" cy="5867816"/>
        </p:xfrm>
        <a:graphic>
          <a:graphicData uri="http://schemas.openxmlformats.org/drawingml/2006/table">
            <a:tbl>
              <a:tblPr firstRow="1" bandRow="1">
                <a:tableStyleId>{5C22544A-7EE6-4342-B048-85BDC9FD1C3A}</a:tableStyleId>
              </a:tblPr>
              <a:tblGrid>
                <a:gridCol w="1622803">
                  <a:extLst>
                    <a:ext uri="{9D8B030D-6E8A-4147-A177-3AD203B41FA5}">
                      <a16:colId xmlns:a16="http://schemas.microsoft.com/office/drawing/2014/main" val="20000"/>
                    </a:ext>
                  </a:extLst>
                </a:gridCol>
                <a:gridCol w="1589845">
                  <a:extLst>
                    <a:ext uri="{9D8B030D-6E8A-4147-A177-3AD203B41FA5}">
                      <a16:colId xmlns:a16="http://schemas.microsoft.com/office/drawing/2014/main" val="20001"/>
                    </a:ext>
                  </a:extLst>
                </a:gridCol>
                <a:gridCol w="2301294">
                  <a:extLst>
                    <a:ext uri="{9D8B030D-6E8A-4147-A177-3AD203B41FA5}">
                      <a16:colId xmlns:a16="http://schemas.microsoft.com/office/drawing/2014/main" val="20002"/>
                    </a:ext>
                  </a:extLst>
                </a:gridCol>
                <a:gridCol w="1554232">
                  <a:extLst>
                    <a:ext uri="{9D8B030D-6E8A-4147-A177-3AD203B41FA5}">
                      <a16:colId xmlns:a16="http://schemas.microsoft.com/office/drawing/2014/main" val="20003"/>
                    </a:ext>
                  </a:extLst>
                </a:gridCol>
                <a:gridCol w="1227928">
                  <a:extLst>
                    <a:ext uri="{9D8B030D-6E8A-4147-A177-3AD203B41FA5}">
                      <a16:colId xmlns:a16="http://schemas.microsoft.com/office/drawing/2014/main" val="20005"/>
                    </a:ext>
                  </a:extLst>
                </a:gridCol>
              </a:tblGrid>
              <a:tr h="623751">
                <a:tc>
                  <a:txBody>
                    <a:bodyPr/>
                    <a:lstStyle/>
                    <a:p>
                      <a:pPr algn="ctr"/>
                      <a:r>
                        <a:rPr lang="en-US" sz="1400" dirty="0" smtClean="0">
                          <a:latin typeface="Calibri" panose="020F0502020204030204" pitchFamily="34" charset="0"/>
                        </a:rPr>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smtClean="0">
                          <a:latin typeface="Calibri" panose="020F0502020204030204" pitchFamily="34" charset="0"/>
                        </a:rPr>
                        <a:t>Focus Area</a:t>
                      </a:r>
                    </a:p>
                  </a:txBody>
                  <a:tcPr marL="68580" marR="68580" marT="34290" marB="34290" anchor="ctr"/>
                </a:tc>
                <a:tc>
                  <a:txBody>
                    <a:bodyPr/>
                    <a:lstStyle/>
                    <a:p>
                      <a:pPr algn="ctr"/>
                      <a:r>
                        <a:rPr lang="en-US" sz="1400" dirty="0" smtClean="0">
                          <a:latin typeface="Calibri" panose="020F0502020204030204" pitchFamily="34" charset="0"/>
                        </a:rPr>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smtClean="0">
                          <a:solidFill>
                            <a:schemeClr val="lt1"/>
                          </a:solidFill>
                          <a:latin typeface="Calibri" panose="020F0502020204030204" pitchFamily="34" charset="0"/>
                          <a:ea typeface="+mn-ea"/>
                          <a:cs typeface="+mn-cs"/>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smtClean="0">
                          <a:latin typeface="Calibri" panose="020F0502020204030204" pitchFamily="34" charset="0"/>
                        </a:rPr>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252899">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effectLst/>
                          <a:latin typeface="+mn-lt"/>
                          <a:ea typeface="+mn-ea"/>
                          <a:cs typeface="+mn-cs"/>
                        </a:rPr>
                        <a:t>Improve student mastery of Reading, Language Arts, Math, Social Studies, and Science content knowledge</a:t>
                      </a:r>
                      <a:endParaRPr lang="en-US" sz="1000" b="0" dirty="0" smtClean="0">
                        <a:solidFill>
                          <a:schemeClr val="tx1"/>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effectLst/>
                          <a:latin typeface="+mn-lt"/>
                          <a:ea typeface="+mn-ea"/>
                          <a:cs typeface="+mn-cs"/>
                        </a:rPr>
                        <a:t>Academics</a:t>
                      </a:r>
                      <a:endParaRPr lang="en-US" sz="1100" b="1" i="1" kern="1200" dirty="0">
                        <a:solidFill>
                          <a:srgbClr val="FF0000"/>
                        </a:solidFill>
                        <a:latin typeface="+mn-lt"/>
                        <a:ea typeface="+mn-ea"/>
                        <a:cs typeface="+mn-cs"/>
                      </a:endParaRPr>
                    </a:p>
                  </a:txBody>
                  <a:tcPr marL="68580" marR="68580" marT="34290" marB="34290" anchor="ctr"/>
                </a:tc>
                <a:tc>
                  <a:txBody>
                    <a:bodyPr/>
                    <a:lstStyle/>
                    <a:p>
                      <a:pPr rtl="0"/>
                      <a:r>
                        <a:rPr lang="en-US" sz="900" b="0" i="0" u="none" strike="noStrike" kern="1200" dirty="0" smtClean="0">
                          <a:solidFill>
                            <a:schemeClr val="dk1"/>
                          </a:solidFill>
                          <a:effectLst/>
                          <a:latin typeface="+mn-lt"/>
                          <a:ea typeface="+mn-ea"/>
                          <a:cs typeface="+mn-cs"/>
                        </a:rPr>
                        <a:t>Reduce Class Size for all core content areas;</a:t>
                      </a:r>
                      <a:r>
                        <a:rPr lang="en-US" sz="900" b="0" i="0" u="none" strike="noStrike" kern="1200" baseline="0" dirty="0" smtClean="0">
                          <a:solidFill>
                            <a:schemeClr val="dk1"/>
                          </a:solidFill>
                          <a:effectLst/>
                          <a:latin typeface="+mn-lt"/>
                          <a:ea typeface="+mn-ea"/>
                          <a:cs typeface="+mn-cs"/>
                        </a:rPr>
                        <a:t> </a:t>
                      </a:r>
                      <a:r>
                        <a:rPr lang="en-US" sz="900" b="0" i="0" u="none" strike="noStrike" kern="1200" dirty="0" smtClean="0">
                          <a:solidFill>
                            <a:schemeClr val="dk1"/>
                          </a:solidFill>
                          <a:effectLst/>
                          <a:latin typeface="+mn-lt"/>
                          <a:ea typeface="+mn-ea"/>
                          <a:cs typeface="+mn-cs"/>
                        </a:rPr>
                        <a:t>Provide core content remediation support to students;</a:t>
                      </a:r>
                      <a:r>
                        <a:rPr lang="en-US" sz="900" b="0" i="0" u="none" strike="noStrike" kern="1200" baseline="0" dirty="0" smtClean="0">
                          <a:solidFill>
                            <a:schemeClr val="dk1"/>
                          </a:solidFill>
                          <a:effectLst/>
                          <a:latin typeface="+mn-lt"/>
                          <a:ea typeface="+mn-ea"/>
                          <a:cs typeface="+mn-cs"/>
                        </a:rPr>
                        <a:t> </a:t>
                      </a:r>
                      <a:r>
                        <a:rPr lang="en-US" sz="900" b="0" i="0" u="none" strike="noStrike" kern="1200" dirty="0" smtClean="0">
                          <a:solidFill>
                            <a:schemeClr val="dk1"/>
                          </a:solidFill>
                          <a:effectLst/>
                          <a:latin typeface="+mn-lt"/>
                          <a:ea typeface="+mn-ea"/>
                          <a:cs typeface="+mn-cs"/>
                        </a:rPr>
                        <a:t>Provide a strategic daily intervention block to address learning gaps;</a:t>
                      </a:r>
                      <a:r>
                        <a:rPr lang="en-US" sz="900" b="0" i="0" u="none" strike="noStrike" kern="1200" baseline="0" dirty="0" smtClean="0">
                          <a:solidFill>
                            <a:schemeClr val="dk1"/>
                          </a:solidFill>
                          <a:effectLst/>
                          <a:latin typeface="+mn-lt"/>
                          <a:ea typeface="+mn-ea"/>
                          <a:cs typeface="+mn-cs"/>
                        </a:rPr>
                        <a:t> </a:t>
                      </a:r>
                      <a:r>
                        <a:rPr lang="en-US" sz="900" b="0" i="0" u="none" strike="noStrike" kern="1200" dirty="0" smtClean="0">
                          <a:solidFill>
                            <a:schemeClr val="dk1"/>
                          </a:solidFill>
                          <a:effectLst/>
                          <a:latin typeface="+mn-lt"/>
                          <a:ea typeface="+mn-ea"/>
                          <a:cs typeface="+mn-cs"/>
                        </a:rPr>
                        <a:t>Provide core content enrichment and acceleration support to students to include advance courses (i.e. Dual Enrollment)</a:t>
                      </a:r>
                      <a:endParaRPr lang="en-US" sz="900" b="0" dirty="0" smtClean="0">
                        <a:effectLst/>
                      </a:endParaRPr>
                    </a:p>
                  </a:txBody>
                  <a:tcPr marL="68580" marR="68580" marT="34290" marB="34290" anchor="ctr"/>
                </a:tc>
                <a:tc>
                  <a:txBody>
                    <a:bodyPr/>
                    <a:lstStyle/>
                    <a:p>
                      <a:r>
                        <a:rPr lang="en-US" sz="1000" baseline="0" dirty="0" smtClean="0"/>
                        <a:t>Two additional Instructional Paraprofessionals (CARES)</a:t>
                      </a:r>
                      <a:endParaRPr lang="en-US" sz="1000" dirty="0" smtClean="0"/>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smtClean="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61381">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effectLst/>
                          <a:latin typeface="+mn-lt"/>
                          <a:ea typeface="+mn-ea"/>
                          <a:cs typeface="+mn-cs"/>
                        </a:rPr>
                        <a:t>Implement STEM program model</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effectLst/>
                          <a:latin typeface="+mn-lt"/>
                          <a:ea typeface="+mn-ea"/>
                          <a:cs typeface="+mn-cs"/>
                        </a:rPr>
                        <a:t>Academics</a:t>
                      </a:r>
                    </a:p>
                    <a:p>
                      <a:endParaRPr lang="en-US" sz="800" dirty="0"/>
                    </a:p>
                  </a:txBody>
                  <a:tcPr marL="68580" marR="68580" marT="34290" marB="34290" anchor="ctr"/>
                </a:tc>
                <a:tc>
                  <a:txBody>
                    <a:bodyPr/>
                    <a:lstStyle/>
                    <a:p>
                      <a:r>
                        <a:rPr lang="en-US" sz="900" b="0" i="0" u="none" strike="noStrike" kern="1200" dirty="0" smtClean="0">
                          <a:solidFill>
                            <a:schemeClr val="dk1"/>
                          </a:solidFill>
                          <a:effectLst/>
                          <a:latin typeface="+mn-lt"/>
                          <a:ea typeface="+mn-ea"/>
                          <a:cs typeface="+mn-cs"/>
                        </a:rPr>
                        <a:t>Implement problem/project based learning through our schools focus on STEM</a:t>
                      </a:r>
                      <a:endParaRPr lang="en-US" sz="900" dirty="0"/>
                    </a:p>
                  </a:txBody>
                  <a:tcPr marL="68580" marR="68580" marT="34290" marB="34290" anchor="ctr"/>
                </a:tc>
                <a:tc>
                  <a:txBody>
                    <a:bodyPr/>
                    <a:lstStyle/>
                    <a:p>
                      <a:r>
                        <a:rPr lang="en-US" sz="900" dirty="0" smtClean="0"/>
                        <a:t>Professional Learning</a:t>
                      </a:r>
                      <a:r>
                        <a:rPr lang="en-US" sz="900" baseline="0" dirty="0" smtClean="0"/>
                        <a:t>; Materials and Supplies</a:t>
                      </a:r>
                      <a:endParaRPr lang="en-US" sz="9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effectLst/>
                          <a:latin typeface="+mn-lt"/>
                          <a:ea typeface="+mn-ea"/>
                          <a:cs typeface="+mn-cs"/>
                        </a:rPr>
                        <a:t>Prepare all students to have essential life skills (Social and Emotional)</a:t>
                      </a:r>
                      <a:endParaRPr lang="en-US" sz="1000" b="0" dirty="0" smtClean="0">
                        <a:solidFill>
                          <a:schemeClr val="tx1"/>
                        </a:solidFill>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effectLst/>
                          <a:latin typeface="+mn-lt"/>
                          <a:ea typeface="+mn-ea"/>
                          <a:cs typeface="+mn-cs"/>
                        </a:rPr>
                        <a:t>Academics</a:t>
                      </a:r>
                      <a:endParaRPr lang="en-US" sz="1100" b="0" i="0" u="none" strike="noStrike" kern="1200" dirty="0">
                        <a:solidFill>
                          <a:schemeClr val="dk1"/>
                        </a:solidFill>
                        <a:effectLst/>
                        <a:latin typeface="+mn-lt"/>
                        <a:ea typeface="+mn-ea"/>
                        <a:cs typeface="+mn-cs"/>
                      </a:endParaRPr>
                    </a:p>
                  </a:txBody>
                  <a:tcPr marL="68580" marR="68580" marT="34290" marB="34290" anchor="ctr"/>
                </a:tc>
                <a:tc>
                  <a:txBody>
                    <a:bodyPr/>
                    <a:lstStyle/>
                    <a:p>
                      <a:pPr rtl="0"/>
                      <a:r>
                        <a:rPr lang="en-US" sz="900" b="0" i="0" u="none" strike="noStrike" kern="1200" dirty="0" smtClean="0">
                          <a:solidFill>
                            <a:schemeClr val="dk1"/>
                          </a:solidFill>
                          <a:effectLst/>
                          <a:latin typeface="+mn-lt"/>
                          <a:ea typeface="+mn-ea"/>
                          <a:cs typeface="+mn-cs"/>
                        </a:rPr>
                        <a:t>Implement Social and Emotional Learning (SEL).</a:t>
                      </a:r>
                      <a:r>
                        <a:rPr lang="en-US" sz="900" b="0" i="0" u="none" strike="noStrike" kern="1200" baseline="0" dirty="0" smtClean="0">
                          <a:solidFill>
                            <a:schemeClr val="dk1"/>
                          </a:solidFill>
                          <a:effectLst/>
                          <a:latin typeface="+mn-lt"/>
                          <a:ea typeface="+mn-ea"/>
                          <a:cs typeface="+mn-cs"/>
                        </a:rPr>
                        <a:t>  </a:t>
                      </a:r>
                      <a:r>
                        <a:rPr lang="en-US" sz="900" b="0" i="0" u="none" strike="noStrike" kern="1200" dirty="0" smtClean="0">
                          <a:solidFill>
                            <a:schemeClr val="dk1"/>
                          </a:solidFill>
                          <a:effectLst/>
                          <a:latin typeface="+mn-lt"/>
                          <a:ea typeface="+mn-ea"/>
                          <a:cs typeface="+mn-cs"/>
                        </a:rPr>
                        <a:t>Implement Restorative Justice Practices</a:t>
                      </a:r>
                      <a:endParaRPr lang="en-US" sz="900" b="0" dirty="0" smtClean="0">
                        <a:effectLst/>
                      </a:endParaRPr>
                    </a:p>
                  </a:txBody>
                  <a:tcPr marL="68580" marR="68580" marT="34290" marB="34290" anchor="ctr"/>
                </a:tc>
                <a:tc>
                  <a:txBody>
                    <a:bodyPr/>
                    <a:lstStyle/>
                    <a:p>
                      <a:r>
                        <a:rPr lang="en-US" sz="800" dirty="0" smtClean="0"/>
                        <a:t>Continue wrap</a:t>
                      </a:r>
                      <a:r>
                        <a:rPr lang="en-US" sz="800" baseline="0" dirty="0" smtClean="0"/>
                        <a:t> around services and support </a:t>
                      </a:r>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r>
                        <a:rPr lang="en-US" sz="1000" b="0" i="0" u="none" strike="noStrike" kern="1200" dirty="0" smtClean="0">
                          <a:solidFill>
                            <a:schemeClr val="dk1"/>
                          </a:solidFill>
                          <a:effectLst/>
                          <a:latin typeface="+mn-lt"/>
                          <a:ea typeface="+mn-ea"/>
                          <a:cs typeface="+mn-cs"/>
                        </a:rPr>
                        <a:t>Prepare all students for college, career, and life</a:t>
                      </a:r>
                      <a:endParaRPr lang="en-US" sz="1000" dirty="0"/>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effectLst/>
                          <a:latin typeface="+mn-lt"/>
                          <a:ea typeface="+mn-ea"/>
                          <a:cs typeface="+mn-cs"/>
                        </a:rPr>
                        <a:t>Academics</a:t>
                      </a:r>
                    </a:p>
                    <a:p>
                      <a:endParaRPr lang="en-US" sz="800" dirty="0"/>
                    </a:p>
                  </a:txBody>
                  <a:tcPr marL="68580" marR="68580" marT="34290" marB="34290" anchor="ctr"/>
                </a:tc>
                <a:tc>
                  <a:txBody>
                    <a:bodyPr/>
                    <a:lstStyle/>
                    <a:p>
                      <a:r>
                        <a:rPr lang="en-US" sz="900" b="0" i="0" u="none" strike="noStrike" kern="1200" dirty="0" smtClean="0">
                          <a:solidFill>
                            <a:schemeClr val="dk1"/>
                          </a:solidFill>
                          <a:effectLst/>
                          <a:latin typeface="+mn-lt"/>
                          <a:ea typeface="+mn-ea"/>
                          <a:cs typeface="+mn-cs"/>
                        </a:rPr>
                        <a:t>Execute a College and Career Readiness Plan (</a:t>
                      </a:r>
                      <a:r>
                        <a:rPr lang="en-US" sz="900" b="0" i="0" u="none" strike="noStrike" kern="1200" dirty="0" err="1" smtClean="0">
                          <a:solidFill>
                            <a:schemeClr val="dk1"/>
                          </a:solidFill>
                          <a:effectLst/>
                          <a:latin typeface="+mn-lt"/>
                          <a:ea typeface="+mn-ea"/>
                          <a:cs typeface="+mn-cs"/>
                        </a:rPr>
                        <a:t>i.e</a:t>
                      </a:r>
                      <a:r>
                        <a:rPr lang="en-US" sz="900" b="0" i="0" u="none" strike="noStrike" kern="1200" dirty="0" smtClean="0">
                          <a:solidFill>
                            <a:schemeClr val="dk1"/>
                          </a:solidFill>
                          <a:effectLst/>
                          <a:latin typeface="+mn-lt"/>
                          <a:ea typeface="+mn-ea"/>
                          <a:cs typeface="+mn-cs"/>
                        </a:rPr>
                        <a:t> </a:t>
                      </a:r>
                      <a:r>
                        <a:rPr lang="en-US" sz="900" b="0" i="0" u="none" strike="noStrike" kern="1200" dirty="0" err="1" smtClean="0">
                          <a:solidFill>
                            <a:schemeClr val="dk1"/>
                          </a:solidFill>
                          <a:effectLst/>
                          <a:latin typeface="+mn-lt"/>
                          <a:ea typeface="+mn-ea"/>
                          <a:cs typeface="+mn-cs"/>
                        </a:rPr>
                        <a:t>STEaM</a:t>
                      </a:r>
                      <a:r>
                        <a:rPr lang="en-US" sz="900" b="0" i="0" u="none" strike="noStrike" kern="1200" dirty="0" smtClean="0">
                          <a:solidFill>
                            <a:schemeClr val="dk1"/>
                          </a:solidFill>
                          <a:effectLst/>
                          <a:latin typeface="+mn-lt"/>
                          <a:ea typeface="+mn-ea"/>
                          <a:cs typeface="+mn-cs"/>
                        </a:rPr>
                        <a:t> Olympiad, </a:t>
                      </a:r>
                      <a:r>
                        <a:rPr lang="en-US" sz="900" b="0" i="0" u="none" strike="noStrike" kern="1200" dirty="0" err="1" smtClean="0">
                          <a:solidFill>
                            <a:schemeClr val="dk1"/>
                          </a:solidFill>
                          <a:effectLst/>
                          <a:latin typeface="+mn-lt"/>
                          <a:ea typeface="+mn-ea"/>
                          <a:cs typeface="+mn-cs"/>
                        </a:rPr>
                        <a:t>YouScience</a:t>
                      </a:r>
                      <a:r>
                        <a:rPr lang="en-US" sz="900" b="0" i="0" u="none" strike="noStrike" kern="1200" dirty="0" smtClean="0">
                          <a:solidFill>
                            <a:schemeClr val="dk1"/>
                          </a:solidFill>
                          <a:effectLst/>
                          <a:latin typeface="+mn-lt"/>
                          <a:ea typeface="+mn-ea"/>
                          <a:cs typeface="+mn-cs"/>
                        </a:rPr>
                        <a:t>, and PSAT)</a:t>
                      </a:r>
                      <a:endParaRPr lang="en-US" sz="9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effectLst/>
                          <a:latin typeface="+mn-lt"/>
                          <a:ea typeface="+mn-ea"/>
                          <a:cs typeface="+mn-cs"/>
                        </a:rPr>
                        <a:t>Build teacher capacity</a:t>
                      </a:r>
                      <a:endParaRPr lang="en-US" sz="1000" b="0" i="0" u="none" strike="noStrike" kern="1200" dirty="0">
                        <a:solidFill>
                          <a:schemeClr val="dk1"/>
                        </a:solidFill>
                        <a:effectLst/>
                        <a:latin typeface="+mn-lt"/>
                        <a:ea typeface="+mn-ea"/>
                        <a:cs typeface="+mn-cs"/>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effectLst/>
                          <a:latin typeface="+mn-lt"/>
                          <a:ea typeface="+mn-ea"/>
                          <a:cs typeface="+mn-cs"/>
                        </a:rPr>
                        <a:t>Talent Management</a:t>
                      </a:r>
                      <a:endParaRPr lang="en-US" sz="1100" b="0" i="0" u="none" strike="noStrike" kern="1200" dirty="0">
                        <a:solidFill>
                          <a:schemeClr val="dk1"/>
                        </a:solidFill>
                        <a:effectLst/>
                        <a:latin typeface="+mn-lt"/>
                        <a:ea typeface="+mn-ea"/>
                        <a:cs typeface="+mn-cs"/>
                      </a:endParaRPr>
                    </a:p>
                  </a:txBody>
                  <a:tcPr marL="68580" marR="68580" marT="34290" marB="34290" anchor="ctr"/>
                </a:tc>
                <a:tc>
                  <a:txBody>
                    <a:bodyPr/>
                    <a:lstStyle/>
                    <a:p>
                      <a:pPr rtl="0"/>
                      <a:r>
                        <a:rPr lang="en-US" sz="900" b="0" i="0" u="none" strike="noStrike" kern="1200" dirty="0" smtClean="0">
                          <a:solidFill>
                            <a:schemeClr val="dk1"/>
                          </a:solidFill>
                          <a:effectLst/>
                          <a:latin typeface="+mn-lt"/>
                          <a:ea typeface="+mn-ea"/>
                          <a:cs typeface="+mn-cs"/>
                        </a:rPr>
                        <a:t>Provide targeted professional learning opportunities and development focused on core subjects and the implementation of STEM.</a:t>
                      </a:r>
                      <a:r>
                        <a:rPr lang="en-US" sz="900" b="0" i="0" u="none" strike="noStrike" kern="1200" baseline="0" dirty="0" smtClean="0">
                          <a:solidFill>
                            <a:schemeClr val="dk1"/>
                          </a:solidFill>
                          <a:effectLst/>
                          <a:latin typeface="+mn-lt"/>
                          <a:ea typeface="+mn-ea"/>
                          <a:cs typeface="+mn-cs"/>
                        </a:rPr>
                        <a:t> </a:t>
                      </a:r>
                      <a:r>
                        <a:rPr lang="en-US" sz="900" b="0" i="0" u="none" strike="noStrike" kern="1200" dirty="0" smtClean="0">
                          <a:solidFill>
                            <a:schemeClr val="dk1"/>
                          </a:solidFill>
                          <a:effectLst/>
                          <a:latin typeface="+mn-lt"/>
                          <a:ea typeface="+mn-ea"/>
                          <a:cs typeface="+mn-cs"/>
                        </a:rPr>
                        <a:t> Implement intentional vertical and horizontal instructional alignment throughout the school and cluster</a:t>
                      </a:r>
                      <a:endParaRPr lang="en-US" sz="900" b="0" dirty="0" smtClean="0">
                        <a:effectLst/>
                      </a:endParaRPr>
                    </a:p>
                  </a:txBody>
                  <a:tcPr marL="68580" marR="68580" marT="34290" marB="34290" anchor="ctr"/>
                </a:tc>
                <a:tc>
                  <a:txBody>
                    <a:bodyPr/>
                    <a:lstStyle/>
                    <a:p>
                      <a:r>
                        <a:rPr lang="en-US" sz="900" dirty="0" smtClean="0"/>
                        <a:t>Professional Learning </a:t>
                      </a:r>
                      <a:endParaRPr lang="en-US" sz="9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effectLst/>
                          <a:latin typeface="+mn-lt"/>
                          <a:ea typeface="+mn-ea"/>
                          <a:cs typeface="+mn-cs"/>
                        </a:rPr>
                        <a:t>Build systems and resources to support the Cluster Plan, to include STEM implementation</a:t>
                      </a:r>
                    </a:p>
                  </a:txBody>
                  <a:tcPr marL="68580" marR="68580" marT="34290" marB="34290" anchor="ctr"/>
                </a:tc>
                <a:tc>
                  <a:txBody>
                    <a:bodyPr/>
                    <a:lstStyle/>
                    <a:p>
                      <a:pPr algn="ctr"/>
                      <a:r>
                        <a:rPr lang="en-US" sz="1100" dirty="0" smtClean="0"/>
                        <a:t>Systems and Resources</a:t>
                      </a:r>
                      <a:endParaRPr lang="en-US" sz="1100" dirty="0"/>
                    </a:p>
                  </a:txBody>
                  <a:tcPr marL="68580" marR="68580" marT="34290" marB="34290" anchor="ctr"/>
                </a:tc>
                <a:tc>
                  <a:txBody>
                    <a:bodyPr/>
                    <a:lstStyle/>
                    <a:p>
                      <a:pPr rtl="0"/>
                      <a:r>
                        <a:rPr lang="en-US" sz="900" b="0" i="0" u="none" strike="noStrike" kern="1200" dirty="0" smtClean="0">
                          <a:solidFill>
                            <a:schemeClr val="dk1"/>
                          </a:solidFill>
                          <a:effectLst/>
                          <a:latin typeface="+mn-lt"/>
                          <a:ea typeface="+mn-ea"/>
                          <a:cs typeface="+mn-cs"/>
                        </a:rPr>
                        <a:t>Develop a strategic STEM Implantation Plan and Program of Study related to Health Care Science</a:t>
                      </a:r>
                      <a:endParaRPr lang="en-US" sz="900" b="0" dirty="0" smtClean="0">
                        <a:effectLst/>
                      </a:endParaRPr>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r>
                        <a:rPr lang="en-US" sz="1013" b="0" i="0" u="none" strike="noStrike" kern="1200" dirty="0" smtClean="0">
                          <a:solidFill>
                            <a:schemeClr val="dk1"/>
                          </a:solidFill>
                          <a:effectLst/>
                          <a:latin typeface="+mn-lt"/>
                          <a:ea typeface="+mn-ea"/>
                          <a:cs typeface="+mn-cs"/>
                        </a:rPr>
                        <a:t>Inform and engage the school community</a:t>
                      </a:r>
                      <a:endParaRPr lang="en-US" sz="1000" dirty="0"/>
                    </a:p>
                  </a:txBody>
                  <a:tcPr marL="68580" marR="68580" marT="34290" marB="3429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Culture</a:t>
                      </a:r>
                    </a:p>
                    <a:p>
                      <a:endParaRPr lang="en-US" sz="800" dirty="0"/>
                    </a:p>
                  </a:txBody>
                  <a:tcPr marL="68580" marR="68580" marT="34290" marB="34290" anchor="ctr"/>
                </a:tc>
                <a:tc>
                  <a:txBody>
                    <a:bodyPr/>
                    <a:lstStyle/>
                    <a:p>
                      <a:pPr rtl="0"/>
                      <a:r>
                        <a:rPr lang="en-US" sz="900" b="0" i="0" u="none" strike="noStrike" kern="1200" dirty="0" smtClean="0">
                          <a:solidFill>
                            <a:schemeClr val="dk1"/>
                          </a:solidFill>
                          <a:effectLst/>
                          <a:latin typeface="+mn-lt"/>
                          <a:ea typeface="+mn-ea"/>
                          <a:cs typeface="+mn-cs"/>
                        </a:rPr>
                        <a:t>Build community awareness, knowledge and support for STEM.</a:t>
                      </a:r>
                      <a:r>
                        <a:rPr lang="en-US" sz="900" b="0" i="0" u="none" strike="noStrike" kern="1200" baseline="0" dirty="0" smtClean="0">
                          <a:solidFill>
                            <a:schemeClr val="dk1"/>
                          </a:solidFill>
                          <a:effectLst/>
                          <a:latin typeface="+mn-lt"/>
                          <a:ea typeface="+mn-ea"/>
                          <a:cs typeface="+mn-cs"/>
                        </a:rPr>
                        <a:t> </a:t>
                      </a:r>
                      <a:r>
                        <a:rPr lang="en-US" sz="900" b="0" i="0" u="none" strike="noStrike" kern="1200" dirty="0" smtClean="0">
                          <a:solidFill>
                            <a:schemeClr val="dk1"/>
                          </a:solidFill>
                          <a:effectLst/>
                          <a:latin typeface="+mn-lt"/>
                          <a:ea typeface="+mn-ea"/>
                          <a:cs typeface="+mn-cs"/>
                        </a:rPr>
                        <a:t>Improve customer service through professional development and feedback tools</a:t>
                      </a:r>
                      <a:endParaRPr lang="en-US" sz="900" dirty="0"/>
                    </a:p>
                  </a:txBody>
                  <a:tcPr marL="68580" marR="68580" marT="34290" marB="34290" anchor="ctr"/>
                </a:tc>
                <a:tc>
                  <a:txBody>
                    <a:bodyPr/>
                    <a:lstStyle/>
                    <a:p>
                      <a:r>
                        <a:rPr lang="en-US" sz="800" dirty="0" smtClean="0"/>
                        <a:t>Hire</a:t>
                      </a:r>
                      <a:r>
                        <a:rPr lang="en-US" sz="800" baseline="0" dirty="0" smtClean="0"/>
                        <a:t> a Bilingual School Clerk</a:t>
                      </a:r>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r>
                        <a:rPr lang="en-US" sz="1013" b="0" i="0" u="none" strike="noStrike" kern="1200" dirty="0" smtClean="0">
                          <a:solidFill>
                            <a:schemeClr val="dk1"/>
                          </a:solidFill>
                          <a:effectLst/>
                          <a:latin typeface="+mn-lt"/>
                          <a:ea typeface="+mn-ea"/>
                          <a:cs typeface="+mn-cs"/>
                        </a:rPr>
                        <a:t>Develop a positive, informed, and engaged school culture</a:t>
                      </a:r>
                      <a:endParaRPr lang="en-US" sz="1000" dirty="0"/>
                    </a:p>
                  </a:txBody>
                  <a:tcPr marL="68580" marR="68580" marT="34290" marB="3429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Culture</a:t>
                      </a:r>
                    </a:p>
                    <a:p>
                      <a:endParaRPr lang="en-US" sz="800" dirty="0"/>
                    </a:p>
                  </a:txBody>
                  <a:tcPr marL="68580" marR="68580" marT="34290" marB="34290" anchor="ctr"/>
                </a:tc>
                <a:tc>
                  <a:txBody>
                    <a:bodyPr/>
                    <a:lstStyle/>
                    <a:p>
                      <a:pPr rtl="0"/>
                      <a:r>
                        <a:rPr lang="en-US" sz="900" b="0" i="0" u="none" strike="noStrike" kern="1200" dirty="0" smtClean="0">
                          <a:solidFill>
                            <a:schemeClr val="dk1"/>
                          </a:solidFill>
                          <a:effectLst/>
                          <a:latin typeface="+mn-lt"/>
                          <a:ea typeface="+mn-ea"/>
                          <a:cs typeface="+mn-cs"/>
                        </a:rPr>
                        <a:t>Implement Social and Emotional Learning (SEL) for staff, students, and parents</a:t>
                      </a:r>
                      <a:endParaRPr lang="en-US" sz="900" b="0" dirty="0" smtClean="0">
                        <a:effectLst/>
                      </a:endParaRPr>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FY22 </a:t>
            </a:r>
            <a:r>
              <a:rPr lang="en-US" sz="2700" b="1" dirty="0">
                <a:solidFill>
                  <a:prstClr val="black"/>
                </a:solidFill>
                <a:latin typeface="Century Schoolbook" panose="02040604050505020304"/>
              </a:rPr>
              <a:t>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19</a:t>
            </a:fld>
            <a:endParaRPr lang="en-US" dirty="0">
              <a:solidFill>
                <a:srgbClr val="F5F5F5"/>
              </a:solidFill>
            </a:endParaRPr>
          </a:p>
        </p:txBody>
      </p:sp>
    </p:spTree>
    <p:extLst>
      <p:ext uri="{BB962C8B-B14F-4D97-AF65-F5344CB8AC3E}">
        <p14:creationId xmlns:p14="http://schemas.microsoft.com/office/powerpoint/2010/main" val="2920101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smtClean="0"/>
              <a:t>Norms</a:t>
            </a:r>
            <a:endParaRPr lang="en-US" dirty="0"/>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smtClean="0"/>
              <a:t>This </a:t>
            </a:r>
            <a:r>
              <a:rPr lang="en-US" sz="2400" dirty="0"/>
              <a:t>is a meeting of the GO Team. Only members of the team may participate in the discussion. Any members of the public present are here to quietly observe</a:t>
            </a:r>
            <a:r>
              <a:rPr lang="en-US" sz="2400" dirty="0" smtClean="0"/>
              <a:t>.</a:t>
            </a:r>
          </a:p>
          <a:p>
            <a:pPr marL="0" indent="0">
              <a:buNone/>
            </a:pPr>
            <a:endParaRPr lang="en-US" sz="2400" dirty="0"/>
          </a:p>
          <a:p>
            <a:r>
              <a:rPr lang="en-US" sz="2400" dirty="0" smtClean="0"/>
              <a:t>We </a:t>
            </a:r>
            <a:r>
              <a:rPr lang="en-US" sz="2400" dirty="0"/>
              <a:t>will follow the agenda as noticed to the public and stay on task</a:t>
            </a:r>
            <a:r>
              <a:rPr lang="en-US" sz="2400" dirty="0" smtClean="0"/>
              <a:t>.</a:t>
            </a:r>
          </a:p>
          <a:p>
            <a:endParaRPr lang="en-US" sz="2400" dirty="0"/>
          </a:p>
          <a:p>
            <a:r>
              <a:rPr lang="en-US" sz="2400" dirty="0" smtClean="0"/>
              <a:t>We </a:t>
            </a:r>
            <a:r>
              <a:rPr lang="en-US" sz="2400" dirty="0"/>
              <a:t>invite and welcome contributions of every member and listen to each other</a:t>
            </a:r>
            <a:r>
              <a:rPr lang="en-US" sz="2400" dirty="0" smtClean="0"/>
              <a:t>.</a:t>
            </a:r>
          </a:p>
          <a:p>
            <a:endParaRPr lang="en-US" sz="2400" dirty="0"/>
          </a:p>
          <a:p>
            <a:r>
              <a:rPr lang="en-US" sz="2400" dirty="0" smtClean="0"/>
              <a:t>We </a:t>
            </a:r>
            <a:r>
              <a:rPr lang="en-US" sz="2400" dirty="0"/>
              <a:t>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smtClean="0">
                <a:latin typeface="Century Schoolbook" panose="02040604050505020304" pitchFamily="18" charset="0"/>
              </a:rPr>
              <a:t>Plan for FY22</a:t>
            </a:r>
            <a:br>
              <a:rPr lang="en-US" sz="2700" b="1" dirty="0" smtClean="0">
                <a:latin typeface="Century Schoolbook" panose="02040604050505020304" pitchFamily="18" charset="0"/>
              </a:rPr>
            </a:br>
            <a:r>
              <a:rPr lang="en-US" sz="2700" b="1" dirty="0">
                <a:latin typeface="Century Schoolbook" panose="02040604050505020304" pitchFamily="18" charset="0"/>
              </a:rPr>
              <a:t> </a:t>
            </a:r>
            <a:r>
              <a:rPr lang="en-US" sz="2700" b="1" dirty="0" smtClean="0">
                <a:latin typeface="Century Schoolbook" panose="02040604050505020304" pitchFamily="18" charset="0"/>
              </a:rPr>
              <a:t>Title I Holdback and Family Engagement Funds</a:t>
            </a:r>
            <a:endParaRPr lang="en-US" sz="2700" b="1" dirty="0">
              <a:latin typeface="Century Schoolbook" panose="020406040505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63738069"/>
              </p:ext>
            </p:extLst>
          </p:nvPr>
        </p:nvGraphicFramePr>
        <p:xfrm>
          <a:off x="1145127" y="1554478"/>
          <a:ext cx="7196965" cy="4749710"/>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470433">
                  <a:extLst>
                    <a:ext uri="{9D8B030D-6E8A-4147-A177-3AD203B41FA5}">
                      <a16:colId xmlns:a16="http://schemas.microsoft.com/office/drawing/2014/main" val="20001"/>
                    </a:ext>
                  </a:extLst>
                </a:gridCol>
                <a:gridCol w="1661067">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smtClean="0">
                          <a:latin typeface="Calibri" panose="020F0502020204030204" pitchFamily="34" charset="0"/>
                        </a:rPr>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smtClean="0">
                          <a:latin typeface="Calibri" panose="020F0502020204030204" pitchFamily="34" charset="0"/>
                        </a:rPr>
                        <a:t>Focus Area</a:t>
                      </a:r>
                    </a:p>
                  </a:txBody>
                  <a:tcPr marL="68580" marR="68580" marT="34290" marB="34290" anchor="ctr"/>
                </a:tc>
                <a:tc>
                  <a:txBody>
                    <a:bodyPr/>
                    <a:lstStyle/>
                    <a:p>
                      <a:pPr algn="ctr"/>
                      <a:r>
                        <a:rPr lang="en-US" sz="1400" dirty="0" smtClean="0">
                          <a:latin typeface="Calibri" panose="020F0502020204030204" pitchFamily="34" charset="0"/>
                        </a:rPr>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smtClean="0">
                          <a:solidFill>
                            <a:schemeClr val="lt1"/>
                          </a:solidFill>
                          <a:latin typeface="Calibri" panose="020F0502020204030204" pitchFamily="34" charset="0"/>
                          <a:ea typeface="+mn-ea"/>
                          <a:cs typeface="+mn-cs"/>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smtClean="0">
                          <a:latin typeface="Calibri" panose="020F0502020204030204" pitchFamily="34" charset="0"/>
                        </a:rPr>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311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effectLst/>
                          <a:latin typeface="+mn-lt"/>
                          <a:ea typeface="+mn-ea"/>
                          <a:cs typeface="+mn-cs"/>
                        </a:rPr>
                        <a:t>Improve student mastery of Reading, Language Arts, Math, Social Studies, and Science content knowledge</a:t>
                      </a:r>
                      <a:endParaRPr lang="en-US" sz="1100" b="0" dirty="0" smtClean="0">
                        <a:solidFill>
                          <a:schemeClr val="tx1"/>
                        </a:solidFill>
                      </a:endParaRPr>
                    </a:p>
                  </a:txBody>
                  <a:tcPr marL="68580" marR="68580" marT="34290" marB="3429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Academic</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 Talent</a:t>
                      </a:r>
                      <a:r>
                        <a:rPr lang="en-US" sz="1100" kern="1200" baseline="0" dirty="0" smtClean="0">
                          <a:solidFill>
                            <a:schemeClr val="dk1"/>
                          </a:solidFill>
                          <a:latin typeface="+mn-lt"/>
                          <a:ea typeface="+mn-ea"/>
                          <a:cs typeface="+mn-cs"/>
                        </a:rPr>
                        <a:t> Management</a:t>
                      </a:r>
                      <a:endParaRPr lang="en-US" sz="1100" kern="1200" dirty="0" smtClean="0">
                        <a:solidFill>
                          <a:schemeClr val="dk1"/>
                        </a:solidFill>
                        <a:latin typeface="+mn-lt"/>
                        <a:ea typeface="+mn-ea"/>
                        <a:cs typeface="+mn-cs"/>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dirty="0" smtClean="0">
                          <a:solidFill>
                            <a:schemeClr val="dk1"/>
                          </a:solidFill>
                          <a:effectLst/>
                          <a:latin typeface="+mn-lt"/>
                          <a:ea typeface="+mn-ea"/>
                          <a:cs typeface="+mn-cs"/>
                        </a:rPr>
                        <a:t>Provide core content enrichment and acceleration support to students to include advance courses (i.e. Dual Enrollment); Provide targeted professional learning opportunities and development focused on core subjects and the implementation of STEM.</a:t>
                      </a:r>
                      <a:r>
                        <a:rPr lang="en-US" sz="900" b="0" i="0" u="none" strike="noStrike" kern="1200" baseline="0" dirty="0" smtClean="0">
                          <a:solidFill>
                            <a:schemeClr val="dk1"/>
                          </a:solidFill>
                          <a:effectLst/>
                          <a:latin typeface="+mn-lt"/>
                          <a:ea typeface="+mn-ea"/>
                          <a:cs typeface="+mn-cs"/>
                        </a:rPr>
                        <a:t> </a:t>
                      </a:r>
                      <a:r>
                        <a:rPr lang="en-US" sz="900" b="0" i="0" u="none" strike="noStrike" kern="1200" dirty="0" smtClean="0">
                          <a:solidFill>
                            <a:schemeClr val="dk1"/>
                          </a:solidFill>
                          <a:effectLst/>
                          <a:latin typeface="+mn-lt"/>
                          <a:ea typeface="+mn-ea"/>
                          <a:cs typeface="+mn-cs"/>
                        </a:rPr>
                        <a:t> Implement intentional vertical and horizontal instructional alignment throughout the school and cluster</a:t>
                      </a:r>
                      <a:endParaRPr lang="en-US" sz="900" b="0" dirty="0" smtClean="0">
                        <a:effectLst/>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effectLst/>
                          <a:latin typeface="+mn-lt"/>
                          <a:ea typeface="+mn-ea"/>
                          <a:cs typeface="+mn-cs"/>
                        </a:rPr>
                        <a:t>Instruction</a:t>
                      </a:r>
                      <a:r>
                        <a:rPr lang="en-US" sz="1100" b="0" i="0" u="none" strike="noStrike" kern="1200" baseline="0" dirty="0" smtClean="0">
                          <a:solidFill>
                            <a:schemeClr val="dk1"/>
                          </a:solidFill>
                          <a:effectLst/>
                          <a:latin typeface="+mn-lt"/>
                          <a:ea typeface="+mn-ea"/>
                          <a:cs typeface="+mn-cs"/>
                        </a:rPr>
                        <a:t>al Coach for Social Studies</a:t>
                      </a:r>
                      <a:endParaRPr lang="en-US" sz="1100" b="1" i="1" kern="1200" dirty="0">
                        <a:solidFill>
                          <a:srgbClr val="FF0000"/>
                        </a:solidFill>
                        <a:latin typeface="+mn-lt"/>
                        <a:ea typeface="+mn-ea"/>
                        <a:cs typeface="+mn-cs"/>
                      </a:endParaRP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effectLst/>
                          <a:latin typeface="+mn-lt"/>
                          <a:ea typeface="+mn-ea"/>
                          <a:cs typeface="+mn-cs"/>
                        </a:rPr>
                        <a:t>$103,054</a:t>
                      </a:r>
                      <a:endParaRPr lang="en-US" sz="1100" b="1" i="1" kern="1200" dirty="0" smtClean="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20</a:t>
            </a:fld>
            <a:endParaRPr lang="en-US" dirty="0"/>
          </a:p>
        </p:txBody>
      </p:sp>
    </p:spTree>
    <p:extLst>
      <p:ext uri="{BB962C8B-B14F-4D97-AF65-F5344CB8AC3E}">
        <p14:creationId xmlns:p14="http://schemas.microsoft.com/office/powerpoint/2010/main" val="1235764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smtClean="0">
                <a:latin typeface="Century Schoolbook" panose="02040604050505020304" pitchFamily="18" charset="0"/>
              </a:rPr>
              <a:t>Plan for FY22 Leveling Reserve</a:t>
            </a:r>
            <a:endParaRPr lang="en-US" sz="2700" b="1" dirty="0">
              <a:latin typeface="Century Schoolbook" panose="020406040505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57244058"/>
              </p:ext>
            </p:extLst>
          </p:nvPr>
        </p:nvGraphicFramePr>
        <p:xfrm>
          <a:off x="1145127" y="1554478"/>
          <a:ext cx="7196965" cy="4874035"/>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370680">
                  <a:extLst>
                    <a:ext uri="{9D8B030D-6E8A-4147-A177-3AD203B41FA5}">
                      <a16:colId xmlns:a16="http://schemas.microsoft.com/office/drawing/2014/main" val="20001"/>
                    </a:ext>
                  </a:extLst>
                </a:gridCol>
                <a:gridCol w="1895302">
                  <a:extLst>
                    <a:ext uri="{9D8B030D-6E8A-4147-A177-3AD203B41FA5}">
                      <a16:colId xmlns:a16="http://schemas.microsoft.com/office/drawing/2014/main" val="20002"/>
                    </a:ext>
                  </a:extLst>
                </a:gridCol>
                <a:gridCol w="1307669">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smtClean="0">
                          <a:latin typeface="Calibri" panose="020F0502020204030204" pitchFamily="34" charset="0"/>
                        </a:rPr>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smtClean="0">
                          <a:latin typeface="Calibri" panose="020F0502020204030204" pitchFamily="34" charset="0"/>
                        </a:rPr>
                        <a:t>Focus Area</a:t>
                      </a:r>
                    </a:p>
                  </a:txBody>
                  <a:tcPr marL="68580" marR="68580" marT="34290" marB="34290" anchor="ctr"/>
                </a:tc>
                <a:tc>
                  <a:txBody>
                    <a:bodyPr/>
                    <a:lstStyle/>
                    <a:p>
                      <a:pPr algn="ctr"/>
                      <a:r>
                        <a:rPr lang="en-US" sz="1400" dirty="0" smtClean="0">
                          <a:latin typeface="Calibri" panose="020F0502020204030204" pitchFamily="34" charset="0"/>
                        </a:rPr>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smtClean="0">
                          <a:solidFill>
                            <a:schemeClr val="lt1"/>
                          </a:solidFill>
                          <a:latin typeface="Calibri" panose="020F0502020204030204" pitchFamily="34" charset="0"/>
                          <a:ea typeface="+mn-ea"/>
                          <a:cs typeface="+mn-cs"/>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smtClean="0">
                          <a:latin typeface="Calibri" panose="020F0502020204030204" pitchFamily="34" charset="0"/>
                        </a:rPr>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311753">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effectLst/>
                          <a:latin typeface="+mn-lt"/>
                          <a:ea typeface="+mn-ea"/>
                          <a:cs typeface="+mn-cs"/>
                        </a:rPr>
                        <a:t>Improve student mastery of Reading, Language Arts, Math, Social Studies, and Science content knowledge.</a:t>
                      </a:r>
                      <a:endParaRPr lang="en-US" sz="1100" b="0" dirty="0" smtClean="0">
                        <a:solidFill>
                          <a:schemeClr val="tx1"/>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effectLst/>
                          <a:latin typeface="+mn-lt"/>
                          <a:ea typeface="+mn-ea"/>
                          <a:cs typeface="+mn-cs"/>
                        </a:rPr>
                        <a:t>Academics</a:t>
                      </a:r>
                      <a:endParaRPr lang="en-US" sz="1100" b="1" i="1" kern="1200" dirty="0" smtClean="0">
                        <a:solidFill>
                          <a:srgbClr val="FF0000"/>
                        </a:solidFill>
                        <a:latin typeface="+mn-lt"/>
                        <a:ea typeface="+mn-ea"/>
                        <a:cs typeface="+mn-cs"/>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rtl="0"/>
                      <a:r>
                        <a:rPr lang="en-US" sz="1100" b="0" i="0" u="none" strike="noStrike" kern="1200" dirty="0" smtClean="0">
                          <a:solidFill>
                            <a:schemeClr val="dk1"/>
                          </a:solidFill>
                          <a:effectLst/>
                          <a:latin typeface="+mn-lt"/>
                          <a:ea typeface="+mn-ea"/>
                          <a:cs typeface="+mn-cs"/>
                        </a:rPr>
                        <a:t>Provide a strategic daily intervention block to address learning gaps;</a:t>
                      </a:r>
                      <a:r>
                        <a:rPr lang="en-US" sz="1100" b="0" i="0" u="none" strike="noStrike" kern="1200" baseline="0" dirty="0" smtClean="0">
                          <a:solidFill>
                            <a:schemeClr val="dk1"/>
                          </a:solidFill>
                          <a:effectLst/>
                          <a:latin typeface="+mn-lt"/>
                          <a:ea typeface="+mn-ea"/>
                          <a:cs typeface="+mn-cs"/>
                        </a:rPr>
                        <a:t> </a:t>
                      </a:r>
                      <a:r>
                        <a:rPr lang="en-US" sz="1100" b="0" i="0" u="none" strike="noStrike" kern="1200" dirty="0" smtClean="0">
                          <a:solidFill>
                            <a:schemeClr val="dk1"/>
                          </a:solidFill>
                          <a:effectLst/>
                          <a:latin typeface="+mn-lt"/>
                          <a:ea typeface="+mn-ea"/>
                          <a:cs typeface="+mn-cs"/>
                        </a:rPr>
                        <a:t>Provide core content enrichment and acceleration support to students to include advance courses (i.e. Dual Enrollment</a:t>
                      </a:r>
                      <a:endParaRPr lang="en-US" sz="1100" b="0" dirty="0" smtClean="0">
                        <a:effectLst/>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effectLst/>
                          <a:latin typeface="+mn-lt"/>
                          <a:ea typeface="+mn-ea"/>
                          <a:cs typeface="+mn-cs"/>
                        </a:rPr>
                        <a:t>Materials &amp;</a:t>
                      </a:r>
                      <a:r>
                        <a:rPr lang="en-US" sz="1100" b="0" i="0" u="none" strike="noStrike" kern="1200" baseline="0" dirty="0" smtClean="0">
                          <a:solidFill>
                            <a:schemeClr val="dk1"/>
                          </a:solidFill>
                          <a:effectLst/>
                          <a:latin typeface="+mn-lt"/>
                          <a:ea typeface="+mn-ea"/>
                          <a:cs typeface="+mn-cs"/>
                        </a:rPr>
                        <a:t> Supplies</a:t>
                      </a:r>
                      <a:endParaRPr lang="en-US" sz="1100" b="1" i="1" kern="1200" dirty="0" smtClean="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21</a:t>
            </a:fld>
            <a:endParaRPr lang="en-US" dirty="0"/>
          </a:p>
        </p:txBody>
      </p:sp>
    </p:spTree>
    <p:extLst>
      <p:ext uri="{BB962C8B-B14F-4D97-AF65-F5344CB8AC3E}">
        <p14:creationId xmlns:p14="http://schemas.microsoft.com/office/powerpoint/2010/main" val="2423624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smtClean="0"/>
              <a:t>Thank </a:t>
            </a:r>
            <a:r>
              <a:rPr lang="en-US" sz="2100" dirty="0"/>
              <a:t>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22</a:t>
            </a:fld>
            <a:endParaRPr lang="en-US" dirty="0"/>
          </a:p>
        </p:txBody>
      </p:sp>
    </p:spTree>
    <p:extLst>
      <p:ext uri="{BB962C8B-B14F-4D97-AF65-F5344CB8AC3E}">
        <p14:creationId xmlns:p14="http://schemas.microsoft.com/office/powerpoint/2010/main" val="3738565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smtClean="0">
                <a:solidFill>
                  <a:schemeClr val="bg1"/>
                </a:solidFill>
                <a:latin typeface="Berlin Sans FB Demi" panose="020E0802020502020306" pitchFamily="34" charset="0"/>
              </a:rPr>
              <a:t>YOUR </a:t>
            </a:r>
            <a:r>
              <a:rPr lang="en-US" sz="1600" b="1" dirty="0">
                <a:solidFill>
                  <a:schemeClr val="bg1"/>
                </a:solidFill>
                <a:latin typeface="Berlin Sans FB Demi" panose="020E0802020502020306" pitchFamily="34" charset="0"/>
              </a:rPr>
              <a:t>SCHOOL STRATEGIC PLAN</a:t>
            </a:r>
            <a:r>
              <a:rPr lang="en-US" sz="1600" b="1" dirty="0" smtClean="0">
                <a:solidFill>
                  <a:schemeClr val="bg1"/>
                </a:solidFill>
                <a:latin typeface="Berlin Sans FB Demi" panose="020E0802020502020306" pitchFamily="34" charset="0"/>
              </a:rPr>
              <a:t>…</a:t>
            </a:r>
            <a:endParaRPr lang="en-US" sz="1600" b="1" dirty="0">
              <a:solidFill>
                <a:schemeClr val="bg1"/>
              </a:solidFill>
              <a:latin typeface="Berlin Sans FB Demi" panose="020E0802020502020306" pitchFamily="34" charset="0"/>
            </a:endParaRP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smtClean="0"/>
              <a:t>GO Team Budget Development Process</a:t>
            </a:r>
            <a:endParaRPr lang="en-US" b="1" dirty="0"/>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smtClean="0"/>
              <a:t>FY22 Budget Development Process</a:t>
            </a:r>
            <a:endParaRPr lang="en-US" sz="3600" b="1" dirty="0"/>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smtClean="0">
                <a:latin typeface="Calibri" panose="020F0502020204030204" pitchFamily="34" charset="0"/>
                <a:cs typeface="Calibri" panose="020F0502020204030204" pitchFamily="34" charset="0"/>
              </a:rPr>
              <a:t>Principal’s Role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Design </a:t>
            </a:r>
            <a:r>
              <a:rPr lang="en-US" dirty="0">
                <a:latin typeface="Calibri" panose="020F0502020204030204" pitchFamily="34" charset="0"/>
                <a:cs typeface="Calibri" panose="020F0502020204030204" pitchFamily="34" charset="0"/>
              </a:rPr>
              <a:t>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Focus </a:t>
            </a:r>
            <a:r>
              <a:rPr lang="en-US" dirty="0">
                <a:latin typeface="Calibri" panose="020F0502020204030204" pitchFamily="34" charset="0"/>
                <a:cs typeface="Calibri" panose="020F0502020204030204" pitchFamily="34" charset="0"/>
              </a:rPr>
              <a:t>on the day-to-day operations</a:t>
            </a:r>
          </a:p>
          <a:p>
            <a:r>
              <a:rPr lang="en-US" dirty="0" smtClean="0">
                <a:latin typeface="Calibri" panose="020F0502020204030204" pitchFamily="34" charset="0"/>
                <a:cs typeface="Calibri" panose="020F0502020204030204" pitchFamily="34" charset="0"/>
              </a:rPr>
              <a:t>Serve </a:t>
            </a:r>
            <a:r>
              <a:rPr lang="en-US" dirty="0">
                <a:latin typeface="Calibri" panose="020F0502020204030204" pitchFamily="34" charset="0"/>
                <a:cs typeface="Calibri" panose="020F0502020204030204" pitchFamily="34" charset="0"/>
              </a:rPr>
              <a:t>as the expert on the </a:t>
            </a:r>
            <a:r>
              <a:rPr lang="en-US" dirty="0" smtClean="0">
                <a:latin typeface="Calibri" panose="020F0502020204030204" pitchFamily="34" charset="0"/>
                <a:cs typeface="Calibri" panose="020F0502020204030204" pitchFamily="34" charset="0"/>
              </a:rPr>
              <a:t>school</a:t>
            </a:r>
          </a:p>
          <a:p>
            <a:r>
              <a:rPr lang="en-US" dirty="0" smtClean="0">
                <a:latin typeface="Calibri" panose="020F0502020204030204" pitchFamily="34" charset="0"/>
                <a:cs typeface="Calibri" panose="020F0502020204030204" pitchFamily="34" charset="0"/>
              </a:rPr>
              <a:t>Hire quality </a:t>
            </a:r>
            <a:r>
              <a:rPr lang="en-US" dirty="0">
                <a:latin typeface="Calibri" panose="020F0502020204030204" pitchFamily="34" charset="0"/>
                <a:cs typeface="Calibri" panose="020F0502020204030204" pitchFamily="34" charset="0"/>
              </a:rPr>
              <a:t>instructional and support </a:t>
            </a:r>
            <a:r>
              <a:rPr lang="en-US" dirty="0" smtClean="0">
                <a:latin typeface="Calibri" panose="020F0502020204030204" pitchFamily="34" charset="0"/>
                <a:cs typeface="Calibri" panose="020F0502020204030204" pitchFamily="34" charset="0"/>
              </a:rPr>
              <a:t>personnel</a:t>
            </a:r>
          </a:p>
          <a:p>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a:t>
            </a:r>
            <a:r>
              <a:rPr lang="en-US" dirty="0" smtClean="0">
                <a:latin typeface="Calibri" panose="020F0502020204030204" pitchFamily="34" charset="0"/>
                <a:cs typeface="Calibri" panose="020F0502020204030204" pitchFamily="34" charset="0"/>
              </a:rPr>
              <a:t>picture (positions and resources, not people)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Ensure </a:t>
            </a:r>
            <a:r>
              <a:rPr lang="en-US" dirty="0">
                <a:latin typeface="Calibri" panose="020F0502020204030204" pitchFamily="34" charset="0"/>
                <a:cs typeface="Calibri" panose="020F0502020204030204" pitchFamily="34" charset="0"/>
              </a:rPr>
              <a:t>that the budget is aligned to the </a:t>
            </a:r>
            <a:r>
              <a:rPr lang="en-US" dirty="0" smtClean="0">
                <a:latin typeface="Calibri" panose="020F0502020204030204" pitchFamily="34" charset="0"/>
                <a:cs typeface="Calibri" panose="020F0502020204030204" pitchFamily="34" charset="0"/>
              </a:rPr>
              <a:t>school’s mission </a:t>
            </a:r>
            <a:r>
              <a:rPr lang="en-US" dirty="0">
                <a:latin typeface="Calibri" panose="020F0502020204030204" pitchFamily="34" charset="0"/>
                <a:cs typeface="Calibri" panose="020F0502020204030204" pitchFamily="34" charset="0"/>
              </a:rPr>
              <a:t>and vision and that resources are allocated </a:t>
            </a:r>
            <a:r>
              <a:rPr lang="en-US" dirty="0" smtClean="0">
                <a:latin typeface="Calibri" panose="020F0502020204030204" pitchFamily="34" charset="0"/>
                <a:cs typeface="Calibri" panose="020F0502020204030204" pitchFamily="34" charset="0"/>
              </a:rPr>
              <a:t>to support key strategic priorities</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812755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smtClean="0">
                <a:latin typeface="+mj-lt"/>
              </a:rPr>
              <a:t>Long Middle School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5</a:t>
            </a:fld>
            <a:endParaRPr lang="en-US" dirty="0"/>
          </a:p>
        </p:txBody>
      </p:sp>
      <p:pic>
        <p:nvPicPr>
          <p:cNvPr id="10" name="Picture 9"/>
          <p:cNvPicPr>
            <a:picLocks noChangeAspect="1"/>
          </p:cNvPicPr>
          <p:nvPr/>
        </p:nvPicPr>
        <p:blipFill>
          <a:blip r:embed="rId4"/>
          <a:stretch>
            <a:fillRect/>
          </a:stretch>
        </p:blipFill>
        <p:spPr>
          <a:xfrm>
            <a:off x="1052623" y="900241"/>
            <a:ext cx="6996224" cy="5247169"/>
          </a:xfrm>
          <a:prstGeom prst="rect">
            <a:avLst/>
          </a:prstGeom>
        </p:spPr>
      </p:pic>
    </p:spTree>
    <p:extLst>
      <p:ext uri="{BB962C8B-B14F-4D97-AF65-F5344CB8AC3E}">
        <p14:creationId xmlns:p14="http://schemas.microsoft.com/office/powerpoint/2010/main" val="180965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FY22 Priorities &amp; SMART Goals</a:t>
            </a:r>
            <a:endParaRPr lang="en-US" sz="3200" b="1" i="1" dirty="0">
              <a:latin typeface="+mj-lt"/>
            </a:endParaRP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smtClean="0"/>
              <a:t>(From your Strategic Plan, insert </a:t>
            </a:r>
            <a:r>
              <a:rPr lang="en-US" b="1" dirty="0"/>
              <a:t>y</a:t>
            </a:r>
            <a:r>
              <a:rPr lang="en-US" b="1" dirty="0" smtClean="0"/>
              <a:t>our Top 2 Priorities &amp; SMART Goals for FY22 here)</a:t>
            </a:r>
            <a:endParaRPr lang="en-US" b="1" dirty="0"/>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173717" y="1617843"/>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b="1" dirty="0" smtClean="0">
                <a:solidFill>
                  <a:prstClr val="black"/>
                </a:solidFill>
              </a:rPr>
              <a:t>Increase Reading/ELA, Math, Science, and Social Studies performance on Georgia Milestones and district formative assessments during SY’ 2021-22</a:t>
            </a:r>
          </a:p>
          <a:p>
            <a:pPr lvl="0"/>
            <a:endParaRPr lang="en-US" sz="1400" b="1" dirty="0" smtClean="0">
              <a:solidFill>
                <a:prstClr val="black"/>
              </a:solidFill>
            </a:endParaRPr>
          </a:p>
          <a:p>
            <a:pPr lvl="0"/>
            <a:r>
              <a:rPr lang="en-US" sz="1400" b="1" dirty="0">
                <a:solidFill>
                  <a:prstClr val="black"/>
                </a:solidFill>
              </a:rPr>
              <a:t>Implement two school-wide </a:t>
            </a:r>
            <a:r>
              <a:rPr lang="en-US" sz="1400" b="1" dirty="0" smtClean="0">
                <a:solidFill>
                  <a:prstClr val="black"/>
                </a:solidFill>
              </a:rPr>
              <a:t>STE(A)M </a:t>
            </a:r>
            <a:r>
              <a:rPr lang="en-US" sz="1400" b="1" dirty="0">
                <a:solidFill>
                  <a:prstClr val="black"/>
                </a:solidFill>
              </a:rPr>
              <a:t>problem-based learning </a:t>
            </a:r>
            <a:r>
              <a:rPr lang="en-US" sz="1400" b="1" dirty="0" smtClean="0">
                <a:solidFill>
                  <a:prstClr val="black"/>
                </a:solidFill>
              </a:rPr>
              <a:t>projects</a:t>
            </a:r>
            <a:r>
              <a:rPr lang="en-US" sz="1400" b="1" dirty="0">
                <a:solidFill>
                  <a:prstClr val="black"/>
                </a:solidFill>
              </a:rPr>
              <a:t> during SY’ 2021-22</a:t>
            </a:r>
          </a:p>
        </p:txBody>
      </p:sp>
      <p:sp>
        <p:nvSpPr>
          <p:cNvPr id="12" name="Rectangle 11"/>
          <p:cNvSpPr/>
          <p:nvPr/>
        </p:nvSpPr>
        <p:spPr>
          <a:xfrm>
            <a:off x="978553" y="1628930"/>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000" dirty="0" smtClean="0">
              <a:solidFill>
                <a:schemeClr val="tx1"/>
              </a:solidFill>
            </a:endParaRPr>
          </a:p>
          <a:p>
            <a:r>
              <a:rPr lang="en-US" sz="1600" b="1" dirty="0" smtClean="0">
                <a:solidFill>
                  <a:schemeClr val="tx1"/>
                </a:solidFill>
                <a:sym typeface="Arial"/>
              </a:rPr>
              <a:t>Academics &amp; Talent Management:</a:t>
            </a:r>
          </a:p>
          <a:p>
            <a:endParaRPr lang="en-US" sz="1600" b="1" dirty="0" smtClean="0">
              <a:solidFill>
                <a:schemeClr val="tx1"/>
              </a:solidFill>
              <a:sym typeface="Arial"/>
            </a:endParaRPr>
          </a:p>
          <a:p>
            <a:r>
              <a:rPr lang="en-US" sz="1400" b="1" dirty="0">
                <a:solidFill>
                  <a:schemeClr val="tx1"/>
                </a:solidFill>
              </a:rPr>
              <a:t>Implement </a:t>
            </a:r>
            <a:r>
              <a:rPr lang="en-US" sz="1400" b="1" dirty="0" smtClean="0">
                <a:solidFill>
                  <a:schemeClr val="tx1"/>
                </a:solidFill>
              </a:rPr>
              <a:t>STE(A)M </a:t>
            </a:r>
            <a:r>
              <a:rPr lang="en-US" sz="1400" b="1" dirty="0">
                <a:solidFill>
                  <a:schemeClr val="tx1"/>
                </a:solidFill>
              </a:rPr>
              <a:t>program </a:t>
            </a:r>
            <a:r>
              <a:rPr lang="en-US" sz="1400" b="1" dirty="0" smtClean="0">
                <a:solidFill>
                  <a:schemeClr val="tx1"/>
                </a:solidFill>
              </a:rPr>
              <a:t>model to i</a:t>
            </a:r>
            <a:r>
              <a:rPr lang="en-US" sz="1400" b="1" dirty="0" smtClean="0">
                <a:solidFill>
                  <a:schemeClr val="tx1"/>
                </a:solidFill>
                <a:sym typeface="Arial"/>
              </a:rPr>
              <a:t>mprove </a:t>
            </a:r>
            <a:r>
              <a:rPr lang="en-US" sz="1400" b="1" dirty="0">
                <a:solidFill>
                  <a:schemeClr val="tx1"/>
                </a:solidFill>
                <a:sym typeface="Arial"/>
              </a:rPr>
              <a:t>student </a:t>
            </a:r>
            <a:r>
              <a:rPr lang="en-US" sz="1400" b="1" dirty="0" smtClean="0">
                <a:solidFill>
                  <a:schemeClr val="tx1"/>
                </a:solidFill>
                <a:sym typeface="Arial"/>
              </a:rPr>
              <a:t>achievement of </a:t>
            </a:r>
            <a:r>
              <a:rPr lang="en-US" sz="1400" b="1" dirty="0">
                <a:solidFill>
                  <a:schemeClr val="tx1"/>
                </a:solidFill>
              </a:rPr>
              <a:t>Reading, Language Arts, Math, Social Studies</a:t>
            </a:r>
            <a:r>
              <a:rPr lang="en-US" sz="1400" b="1" dirty="0" smtClean="0">
                <a:solidFill>
                  <a:schemeClr val="tx1"/>
                </a:solidFill>
              </a:rPr>
              <a:t>, and Science content knowledge and exposure to the arts</a:t>
            </a:r>
            <a:endParaRPr lang="en-US" sz="1400" b="1" dirty="0">
              <a:solidFill>
                <a:schemeClr val="tx1"/>
              </a:solidFill>
            </a:endParaRPr>
          </a:p>
          <a:p>
            <a:endParaRPr lang="en-US" sz="1400" b="1" dirty="0" smtClean="0">
              <a:solidFill>
                <a:schemeClr val="tx1"/>
              </a:solidFill>
            </a:endParaRPr>
          </a:p>
          <a:p>
            <a:endParaRPr lang="en-US" sz="1400" b="1" dirty="0">
              <a:solidFill>
                <a:schemeClr val="tx1"/>
              </a:solidFill>
            </a:endParaRPr>
          </a:p>
        </p:txBody>
      </p:sp>
      <p:sp>
        <p:nvSpPr>
          <p:cNvPr id="13" name="Rectangle 12"/>
          <p:cNvSpPr/>
          <p:nvPr/>
        </p:nvSpPr>
        <p:spPr>
          <a:xfrm>
            <a:off x="4173717" y="4289567"/>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prstClr val="black"/>
                </a:solidFill>
              </a:rPr>
              <a:t>Enhance </a:t>
            </a:r>
            <a:r>
              <a:rPr lang="en-US" sz="1400" b="1" dirty="0">
                <a:solidFill>
                  <a:prstClr val="black"/>
                </a:solidFill>
              </a:rPr>
              <a:t>perception data on the Georgia School Climate Survey, Culture &amp; Climate Audits, and/or any other </a:t>
            </a:r>
            <a:r>
              <a:rPr lang="en-US" sz="1400" b="1" dirty="0" smtClean="0">
                <a:solidFill>
                  <a:prstClr val="black"/>
                </a:solidFill>
              </a:rPr>
              <a:t>surveys</a:t>
            </a:r>
            <a:r>
              <a:rPr lang="en-US" sz="1400" b="1" dirty="0">
                <a:solidFill>
                  <a:prstClr val="black"/>
                </a:solidFill>
              </a:rPr>
              <a:t> during SY’ 2021-22</a:t>
            </a:r>
            <a:endParaRPr lang="en-US" sz="1400" b="1" dirty="0" smtClean="0">
              <a:solidFill>
                <a:prstClr val="black"/>
              </a:solidFill>
            </a:endParaRPr>
          </a:p>
          <a:p>
            <a:endParaRPr lang="en-US" sz="1400" b="1" dirty="0">
              <a:solidFill>
                <a:prstClr val="black"/>
              </a:solidFill>
            </a:endParaRPr>
          </a:p>
          <a:p>
            <a:r>
              <a:rPr lang="en-US" sz="1400" b="1" dirty="0">
                <a:solidFill>
                  <a:prstClr val="black"/>
                </a:solidFill>
              </a:rPr>
              <a:t>U</a:t>
            </a:r>
            <a:r>
              <a:rPr lang="en-US" sz="1400" b="1" dirty="0" smtClean="0">
                <a:solidFill>
                  <a:prstClr val="black"/>
                </a:solidFill>
              </a:rPr>
              <a:t>tilize  </a:t>
            </a:r>
            <a:r>
              <a:rPr lang="en-US" sz="1400" b="1" dirty="0" err="1" smtClean="0">
                <a:solidFill>
                  <a:prstClr val="black"/>
                </a:solidFill>
              </a:rPr>
              <a:t>YouScience</a:t>
            </a:r>
            <a:r>
              <a:rPr lang="en-US" sz="1400" b="1" dirty="0" smtClean="0">
                <a:solidFill>
                  <a:prstClr val="black"/>
                </a:solidFill>
              </a:rPr>
              <a:t>, Georgia Bridge Bill, </a:t>
            </a:r>
            <a:r>
              <a:rPr lang="en-US" sz="1400" b="1" dirty="0" err="1" smtClean="0">
                <a:solidFill>
                  <a:prstClr val="black"/>
                </a:solidFill>
              </a:rPr>
              <a:t>Everfi</a:t>
            </a:r>
            <a:r>
              <a:rPr lang="en-US" sz="1400" b="1" dirty="0" smtClean="0">
                <a:solidFill>
                  <a:prstClr val="black"/>
                </a:solidFill>
              </a:rPr>
              <a:t>, and Second Steps curriculum and/or </a:t>
            </a:r>
            <a:r>
              <a:rPr lang="en-US" sz="1400" b="1" dirty="0">
                <a:solidFill>
                  <a:prstClr val="black"/>
                </a:solidFill>
              </a:rPr>
              <a:t>assessments during SY’ 2021-22</a:t>
            </a:r>
          </a:p>
          <a:p>
            <a:pPr lvl="0"/>
            <a:endParaRPr lang="en-US" sz="1400" b="1" dirty="0">
              <a:solidFill>
                <a:prstClr val="black"/>
              </a:solidFill>
            </a:endParaRPr>
          </a:p>
        </p:txBody>
      </p:sp>
      <p:sp>
        <p:nvSpPr>
          <p:cNvPr id="14" name="Rectangle 13"/>
          <p:cNvSpPr/>
          <p:nvPr/>
        </p:nvSpPr>
        <p:spPr>
          <a:xfrm>
            <a:off x="978553" y="4300654"/>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smtClean="0">
                <a:solidFill>
                  <a:schemeClr val="tx1"/>
                </a:solidFill>
                <a:sym typeface="Arial"/>
              </a:rPr>
              <a:t>Academics</a:t>
            </a:r>
            <a:r>
              <a:rPr lang="en-US" b="1" dirty="0">
                <a:solidFill>
                  <a:schemeClr val="tx1"/>
                </a:solidFill>
                <a:sym typeface="Arial"/>
              </a:rPr>
              <a:t> </a:t>
            </a:r>
            <a:r>
              <a:rPr lang="en-US" b="1" dirty="0" smtClean="0">
                <a:solidFill>
                  <a:schemeClr val="tx1"/>
                </a:solidFill>
                <a:sym typeface="Arial"/>
              </a:rPr>
              <a:t>&amp; Culture:</a:t>
            </a:r>
          </a:p>
          <a:p>
            <a:endParaRPr lang="en-US" b="1" dirty="0">
              <a:solidFill>
                <a:schemeClr val="tx1"/>
              </a:solidFill>
              <a:sym typeface="Arial"/>
            </a:endParaRPr>
          </a:p>
          <a:p>
            <a:r>
              <a:rPr lang="en-US" sz="1400" b="1" dirty="0" smtClean="0">
                <a:solidFill>
                  <a:schemeClr val="tx1"/>
                </a:solidFill>
              </a:rPr>
              <a:t>Prepare </a:t>
            </a:r>
            <a:r>
              <a:rPr lang="en-US" sz="1400" b="1" dirty="0">
                <a:solidFill>
                  <a:schemeClr val="tx1"/>
                </a:solidFill>
              </a:rPr>
              <a:t>all students to have essential </a:t>
            </a:r>
            <a:r>
              <a:rPr lang="en-US" sz="1400" b="1" dirty="0" smtClean="0">
                <a:solidFill>
                  <a:schemeClr val="tx1"/>
                </a:solidFill>
              </a:rPr>
              <a:t>skills for college, career, and life</a:t>
            </a:r>
            <a:endParaRPr lang="en-US" sz="1400" b="1" dirty="0">
              <a:solidFill>
                <a:schemeClr val="tx1"/>
              </a:solidFill>
            </a:endParaRPr>
          </a:p>
          <a:p>
            <a:endParaRPr lang="en-US" sz="1000" dirty="0">
              <a:solidFill>
                <a:schemeClr val="tx1"/>
              </a:solidFill>
            </a:endParaRPr>
          </a:p>
        </p:txBody>
      </p:sp>
      <p:sp>
        <p:nvSpPr>
          <p:cNvPr id="15" name="Right Arrow 14"/>
          <p:cNvSpPr/>
          <p:nvPr/>
        </p:nvSpPr>
        <p:spPr>
          <a:xfrm>
            <a:off x="3868638"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3876628"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spTree>
    <p:extLst>
      <p:ext uri="{BB962C8B-B14F-4D97-AF65-F5344CB8AC3E}">
        <p14:creationId xmlns:p14="http://schemas.microsoft.com/office/powerpoint/2010/main" val="944128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FY22 Budget Parameters</a:t>
            </a:r>
            <a:endParaRPr lang="en-US" sz="3200" b="1" i="1" dirty="0">
              <a:latin typeface="+mj-lt"/>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t>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10442112"/>
              </p:ext>
            </p:extLst>
          </p:nvPr>
        </p:nvGraphicFramePr>
        <p:xfrm>
          <a:off x="994298" y="936153"/>
          <a:ext cx="7968727" cy="5597214"/>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val="20000"/>
                    </a:ext>
                  </a:extLst>
                </a:gridCol>
                <a:gridCol w="4106940">
                  <a:extLst>
                    <a:ext uri="{9D8B030D-6E8A-4147-A177-3AD203B41FA5}">
                      <a16:colId xmlns:a16="http://schemas.microsoft.com/office/drawing/2014/main" val="20001"/>
                    </a:ext>
                  </a:extLst>
                </a:gridCol>
              </a:tblGrid>
              <a:tr h="856912">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smtClean="0">
                          <a:latin typeface="Arial" panose="020B0604020202020204" pitchFamily="34" charset="0"/>
                          <a:cs typeface="Arial" panose="020B0604020202020204" pitchFamily="34" charset="0"/>
                        </a:rPr>
                        <a:t>FY22 </a:t>
                      </a:r>
                      <a:r>
                        <a:rPr lang="en-US" sz="1750" dirty="0">
                          <a:latin typeface="Arial" panose="020B0604020202020204" pitchFamily="34" charset="0"/>
                          <a:cs typeface="Arial" panose="020B0604020202020204" pitchFamily="34" charset="0"/>
                        </a:rPr>
                        <a:t>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217210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Implement STE(A)M program model to i</a:t>
                      </a:r>
                      <a:r>
                        <a:rPr lang="en-US" sz="1800" b="0" dirty="0" smtClean="0">
                          <a:solidFill>
                            <a:schemeClr val="tx1"/>
                          </a:solidFill>
                          <a:sym typeface="Arial"/>
                        </a:rPr>
                        <a:t>mprove student achievement of </a:t>
                      </a:r>
                      <a:r>
                        <a:rPr lang="en-US" sz="1800" b="0" dirty="0" smtClean="0">
                          <a:solidFill>
                            <a:schemeClr val="tx1"/>
                          </a:solidFill>
                        </a:rPr>
                        <a:t>Reading, Language Arts, Math, Social Studies, and Science content knowledge and exposure to the arts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 </a:t>
                      </a:r>
                      <a:endParaRPr lang="en-US" sz="1800" b="0" dirty="0" smtClean="0">
                        <a:solidFill>
                          <a:schemeClr val="tx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smtClean="0"/>
                        <a:t>Continue</a:t>
                      </a:r>
                      <a:r>
                        <a:rPr lang="en-US" sz="1600" baseline="0" dirty="0" smtClean="0"/>
                        <a:t> to implement l</a:t>
                      </a:r>
                      <a:r>
                        <a:rPr lang="en-US" sz="1600" dirty="0" smtClean="0"/>
                        <a:t>ower class sizes in all</a:t>
                      </a:r>
                      <a:r>
                        <a:rPr lang="en-US" sz="1600" baseline="0" dirty="0" smtClean="0"/>
                        <a:t> core content areas.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smtClean="0"/>
                        <a:t>Dedicated course for students to receive specific interventions and/or</a:t>
                      </a:r>
                      <a:r>
                        <a:rPr lang="en-US" sz="1600" baseline="0" dirty="0" smtClean="0"/>
                        <a:t> enrichment (required by district). Additional Instructional Paraprofessionals will be provided via CARES Funds.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smtClean="0"/>
                        <a:t>Continue consistent</a:t>
                      </a:r>
                      <a:r>
                        <a:rPr lang="en-US" sz="1600" baseline="0" dirty="0" smtClean="0"/>
                        <a:t> STEM and Problem Based Learning Support for staff and students. Ongoing Professional Learning will continue to be provided.</a:t>
                      </a:r>
                      <a:endParaRPr lang="en-US" sz="1600" dirty="0" smtClean="0"/>
                    </a:p>
                  </a:txBody>
                  <a:tcPr/>
                </a:tc>
                <a:extLst>
                  <a:ext uri="{0D108BD9-81ED-4DB2-BD59-A6C34878D82A}">
                    <a16:rowId xmlns:a16="http://schemas.microsoft.com/office/drawing/2014/main" val="10001"/>
                  </a:ext>
                </a:extLst>
              </a:tr>
              <a:tr h="1478942">
                <a:tc>
                  <a:txBody>
                    <a:bodyPr/>
                    <a:lstStyle/>
                    <a:p>
                      <a:pPr algn="ctr"/>
                      <a:r>
                        <a:rPr lang="en-US" sz="1800" b="0" dirty="0" smtClean="0">
                          <a:solidFill>
                            <a:schemeClr val="tx1"/>
                          </a:solidFill>
                        </a:rPr>
                        <a:t>Prepare all students to have essential skills for college, career, and life</a:t>
                      </a:r>
                    </a:p>
                    <a:p>
                      <a:pPr algn="ctr"/>
                      <a:endParaRPr lang="en-US" sz="175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50" dirty="0" smtClean="0"/>
                        <a:t>Based on the large</a:t>
                      </a:r>
                      <a:r>
                        <a:rPr lang="en-US" sz="1750" baseline="0" dirty="0" smtClean="0"/>
                        <a:t> number of students that have experience trauma and have mental health needs, we will continue with all current wrap around services and SEL.</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750" dirty="0" smtClean="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0091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smtClean="0">
                <a:latin typeface="+mj-lt"/>
              </a:rPr>
              <a:t>Discussion of Budget Summary</a:t>
            </a:r>
          </a:p>
          <a:p>
            <a:pPr algn="ctr"/>
            <a:r>
              <a:rPr lang="en-US" sz="2400" b="1" dirty="0" smtClean="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smtClean="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smtClean="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proposed budget for the general operations of the school are reflected at $8,093,190.</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This investment plan for FY22 accommodates a student population that is projected to be 753 students, which is a decrease of 67 students from FY21.</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9</a:t>
            </a:fld>
            <a:endParaRPr lang="en-US" dirty="0"/>
          </a:p>
        </p:txBody>
      </p:sp>
    </p:spTree>
    <p:extLst>
      <p:ext uri="{BB962C8B-B14F-4D97-AF65-F5344CB8AC3E}">
        <p14:creationId xmlns:p14="http://schemas.microsoft.com/office/powerpoint/2010/main" val="1303640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4.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7" ma:contentTypeDescription="Create a new document." ma:contentTypeScope="" ma:versionID="caa68c24285ded56b5ed5b9c7f5875b7">
  <xsd:schema xmlns:xsd="http://www.w3.org/2001/XMLSchema" xmlns:xs="http://www.w3.org/2001/XMLSchema" xmlns:p="http://schemas.microsoft.com/office/2006/metadata/properties" xmlns:ns2="d37e30bb-5f32-4411-a640-0b4044b692bf" targetNamespace="http://schemas.microsoft.com/office/2006/metadata/properties" ma:root="true" ma:fieldsID="94e1ed0e9015fcdbb98b45fe0979176a"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5860D824-1F42-4605-A966-FFCBCF63520E}">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d37e30bb-5f32-4411-a640-0b4044b692bf"/>
    <ds:schemaRef ds:uri="http://www.w3.org/XML/1998/namespace"/>
  </ds:schemaRefs>
</ds:datastoreItem>
</file>

<file path=customXml/itemProps3.xml><?xml version="1.0" encoding="utf-8"?>
<ds:datastoreItem xmlns:ds="http://schemas.openxmlformats.org/officeDocument/2006/customXml" ds:itemID="{D88755A6-7184-4D85-87E8-49948E634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19899</TotalTime>
  <Words>2621</Words>
  <Application>Microsoft Office PowerPoint</Application>
  <PresentationFormat>On-screen Show (4:3)</PresentationFormat>
  <Paragraphs>290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22</vt:i4>
      </vt:variant>
    </vt:vector>
  </HeadingPairs>
  <TitlesOfParts>
    <vt:vector size="41" baseType="lpstr">
      <vt:lpstr>Arial</vt:lpstr>
      <vt:lpstr>Berlin Sans FB Demi</vt:lpstr>
      <vt:lpstr>Calibri</vt:lpstr>
      <vt:lpstr>Century Schoolbook</vt:lpstr>
      <vt:lpstr>Corbel</vt:lpstr>
      <vt:lpstr>Custom Design</vt:lpstr>
      <vt:lpstr>1_Custom Design</vt:lpstr>
      <vt:lpstr>2_Custom Design</vt:lpstr>
      <vt:lpstr>3_Custom Design</vt:lpstr>
      <vt:lpstr>6_Custom Design</vt:lpstr>
      <vt:lpstr>5_Custom Design</vt:lpstr>
      <vt:lpstr>4_Custom Design</vt:lpstr>
      <vt:lpstr>7_Custom Design</vt:lpstr>
      <vt:lpstr>8_Custom Design</vt:lpstr>
      <vt:lpstr>9_Custom Design</vt:lpstr>
      <vt:lpstr>10_Custom Design</vt:lpstr>
      <vt:lpstr>11_Custom Design</vt:lpstr>
      <vt:lpstr>Headlines</vt:lpstr>
      <vt:lpstr>1_Headlines</vt:lpstr>
      <vt:lpstr>PowerPoint Presentation</vt:lpstr>
      <vt:lpstr>Norms</vt:lpstr>
      <vt:lpstr>GO Team Budget Development Process</vt:lpstr>
      <vt:lpstr>FY22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What’s Next?</vt:lpstr>
      <vt:lpstr>PowerPoint Presentation</vt:lpstr>
      <vt:lpstr>Focus Area Descriptors</vt:lpstr>
      <vt:lpstr>PowerPoint Presentation</vt:lpstr>
      <vt:lpstr>PowerPoint Presentation</vt:lpstr>
      <vt:lpstr>PowerPoint Presentation</vt:lpstr>
      <vt:lpstr>Plan for FY22  Title I Holdback and Family Engagement Funds</vt:lpstr>
      <vt:lpstr>Plan for FY22 Leveling Reserve</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Boston, Kenya</cp:lastModifiedBy>
  <cp:revision>380</cp:revision>
  <cp:lastPrinted>2021-02-17T21:52:56Z</cp:lastPrinted>
  <dcterms:created xsi:type="dcterms:W3CDTF">2014-12-15T21:46:52Z</dcterms:created>
  <dcterms:modified xsi:type="dcterms:W3CDTF">2021-03-18T02:29:06Z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